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11"/>
    <p:restoredTop sz="94610"/>
  </p:normalViewPr>
  <p:slideViewPr>
    <p:cSldViewPr snapToGrid="0" snapToObjects="1">
      <p:cViewPr varScale="1">
        <p:scale>
          <a:sx n="293" d="100"/>
          <a:sy n="293" d="100"/>
        </p:scale>
        <p:origin x="7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송민철 (MC)/SGP CTO" userId="6b216710-f5cc-4162-9c59-f0421eee427e" providerId="ADAL" clId="{532EE2FF-792E-C546-93C4-297FF242645A}"/>
    <pc:docChg chg="undo custSel modSld">
      <pc:chgData name="송민철 (MC)/SGP CTO" userId="6b216710-f5cc-4162-9c59-f0421eee427e" providerId="ADAL" clId="{532EE2FF-792E-C546-93C4-297FF242645A}" dt="2025-06-19T08:02:22.697" v="4" actId="404"/>
      <pc:docMkLst>
        <pc:docMk/>
      </pc:docMkLst>
      <pc:sldChg chg="modSp mod">
        <pc:chgData name="송민철 (MC)/SGP CTO" userId="6b216710-f5cc-4162-9c59-f0421eee427e" providerId="ADAL" clId="{532EE2FF-792E-C546-93C4-297FF242645A}" dt="2025-06-19T08:02:22.697" v="4" actId="404"/>
        <pc:sldMkLst>
          <pc:docMk/>
          <pc:sldMk cId="0" sldId="256"/>
        </pc:sldMkLst>
        <pc:spChg chg="mod">
          <ac:chgData name="송민철 (MC)/SGP CTO" userId="6b216710-f5cc-4162-9c59-f0421eee427e" providerId="ADAL" clId="{532EE2FF-792E-C546-93C4-297FF242645A}" dt="2025-06-19T08:02:22.697" v="4" actId="404"/>
          <ac:spMkLst>
            <pc:docMk/>
            <pc:sldMk cId="0" sldId="256"/>
            <ac:spMk id="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1436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5572125" y="1571625"/>
            <a:ext cx="3571875" cy="357187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57200" y="1063679"/>
            <a:ext cx="7971839" cy="123880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미국 스테이블 코인 관련 법 제정 동</a:t>
            </a:r>
            <a:r>
              <a:rPr lang="en-US" sz="40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향</a:t>
            </a:r>
            <a:endParaRPr lang="en-US" sz="4050" dirty="0"/>
          </a:p>
        </p:txBody>
      </p:sp>
      <p:sp>
        <p:nvSpPr>
          <p:cNvPr id="5" name="Text 1"/>
          <p:cNvSpPr/>
          <p:nvPr/>
        </p:nvSpPr>
        <p:spPr>
          <a:xfrm>
            <a:off x="457200" y="1950244"/>
            <a:ext cx="3785043" cy="7000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40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및 경제 영향 분석</a:t>
            </a:r>
            <a:endParaRPr lang="en-US" sz="4050" dirty="0"/>
          </a:p>
        </p:txBody>
      </p:sp>
      <p:sp>
        <p:nvSpPr>
          <p:cNvPr id="6" name="Text 2"/>
          <p:cNvSpPr/>
          <p:nvPr/>
        </p:nvSpPr>
        <p:spPr>
          <a:xfrm>
            <a:off x="457200" y="2781765"/>
            <a:ext cx="7971839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스테이블 코인 규제와 금융 시스템의 미래</a:t>
            </a:r>
            <a:endParaRPr lang="en-US" sz="2025" dirty="0"/>
          </a:p>
        </p:txBody>
      </p:sp>
      <p:sp>
        <p:nvSpPr>
          <p:cNvPr id="7" name="Text 3"/>
          <p:cNvSpPr/>
          <p:nvPr/>
        </p:nvSpPr>
        <p:spPr>
          <a:xfrm>
            <a:off x="457200" y="3510428"/>
            <a:ext cx="7971839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2025년 6월 19일</a:t>
            </a:r>
            <a:endParaRPr lang="en-US" sz="1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72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614363"/>
          </a:xfrm>
          <a:prstGeom prst="rect">
            <a:avLst/>
          </a:prstGeom>
          <a:solidFill>
            <a:srgbClr val="00336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0" y="0"/>
            <a:ext cx="9144000" cy="614363"/>
          </a:xfrm>
          <a:prstGeom prst="rect">
            <a:avLst/>
          </a:prstGeom>
          <a:noFill/>
          <a:ln/>
        </p:spPr>
        <p:txBody>
          <a:bodyPr wrap="square" lIns="204089" tIns="136017" rIns="204089" bIns="136017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참고문헌</a:t>
            </a:r>
            <a:endParaRPr lang="en-US" sz="2025" dirty="0"/>
          </a:p>
        </p:txBody>
      </p:sp>
      <p:sp>
        <p:nvSpPr>
          <p:cNvPr id="5" name="Shape 2"/>
          <p:cNvSpPr/>
          <p:nvPr/>
        </p:nvSpPr>
        <p:spPr>
          <a:xfrm>
            <a:off x="171450" y="785813"/>
            <a:ext cx="171450" cy="1714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171450" y="785813"/>
            <a:ext cx="2428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458344" y="792956"/>
            <a:ext cx="66604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TRM 블로그</a:t>
            </a:r>
            <a:endParaRPr lang="en-US" sz="900" dirty="0"/>
          </a:p>
        </p:txBody>
      </p:sp>
      <p:sp>
        <p:nvSpPr>
          <p:cNvPr id="8" name="Text 5"/>
          <p:cNvSpPr/>
          <p:nvPr/>
        </p:nvSpPr>
        <p:spPr>
          <a:xfrm>
            <a:off x="171450" y="957263"/>
            <a:ext cx="4295961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GENIUS 법안 상원 통과, 획기적인 미국 가상자산 법률</a:t>
            </a:r>
            <a:endParaRPr lang="en-US" sz="900" dirty="0"/>
          </a:p>
        </p:txBody>
      </p:sp>
      <p:sp>
        <p:nvSpPr>
          <p:cNvPr id="9" name="Text 6"/>
          <p:cNvSpPr/>
          <p:nvPr/>
        </p:nvSpPr>
        <p:spPr>
          <a:xfrm>
            <a:off x="171450" y="1128713"/>
            <a:ext cx="4295961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https://www.trmlabs.com/ko/resources/blog/genius-act-passes-senate-paving-the-way-for-landmark-us-crypto-legislation</a:t>
            </a:r>
            <a:endParaRPr lang="en-US" sz="788" dirty="0"/>
          </a:p>
        </p:txBody>
      </p:sp>
      <p:sp>
        <p:nvSpPr>
          <p:cNvPr id="10" name="Shape 7"/>
          <p:cNvSpPr/>
          <p:nvPr/>
        </p:nvSpPr>
        <p:spPr>
          <a:xfrm>
            <a:off x="171450" y="1607344"/>
            <a:ext cx="171450" cy="1714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Text 8"/>
          <p:cNvSpPr/>
          <p:nvPr/>
        </p:nvSpPr>
        <p:spPr>
          <a:xfrm>
            <a:off x="171450" y="1607344"/>
            <a:ext cx="2428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900" dirty="0"/>
          </a:p>
        </p:txBody>
      </p:sp>
      <p:sp>
        <p:nvSpPr>
          <p:cNvPr id="12" name="Text 9"/>
          <p:cNvSpPr/>
          <p:nvPr/>
        </p:nvSpPr>
        <p:spPr>
          <a:xfrm>
            <a:off x="458344" y="1614488"/>
            <a:ext cx="49208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키움증권</a:t>
            </a:r>
            <a:endParaRPr lang="en-US" sz="900" dirty="0"/>
          </a:p>
        </p:txBody>
      </p:sp>
      <p:sp>
        <p:nvSpPr>
          <p:cNvPr id="13" name="Text 10"/>
          <p:cNvSpPr/>
          <p:nvPr/>
        </p:nvSpPr>
        <p:spPr>
          <a:xfrm>
            <a:off x="171450" y="1778794"/>
            <a:ext cx="4295961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미국과 유럽의 스테이블코인 규제 동향</a:t>
            </a:r>
            <a:endParaRPr lang="en-US" sz="900" dirty="0"/>
          </a:p>
        </p:txBody>
      </p:sp>
      <p:sp>
        <p:nvSpPr>
          <p:cNvPr id="14" name="Text 11"/>
          <p:cNvSpPr/>
          <p:nvPr/>
        </p:nvSpPr>
        <p:spPr>
          <a:xfrm>
            <a:off x="171450" y="1950244"/>
            <a:ext cx="4295961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https://bbn.kiwoom.com/research/SPdfFileView?rMenuGb=BC&amp;attaFile=1744756937353.pdf&amp;makeDt=2025.04.16</a:t>
            </a:r>
            <a:endParaRPr lang="en-US" sz="788" dirty="0"/>
          </a:p>
        </p:txBody>
      </p:sp>
      <p:sp>
        <p:nvSpPr>
          <p:cNvPr id="15" name="Shape 12"/>
          <p:cNvSpPr/>
          <p:nvPr/>
        </p:nvSpPr>
        <p:spPr>
          <a:xfrm>
            <a:off x="171450" y="2428875"/>
            <a:ext cx="171450" cy="1714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6" name="Text 13"/>
          <p:cNvSpPr/>
          <p:nvPr/>
        </p:nvSpPr>
        <p:spPr>
          <a:xfrm>
            <a:off x="171450" y="2428875"/>
            <a:ext cx="2428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900" dirty="0"/>
          </a:p>
        </p:txBody>
      </p:sp>
      <p:sp>
        <p:nvSpPr>
          <p:cNvPr id="17" name="Text 14"/>
          <p:cNvSpPr/>
          <p:nvPr/>
        </p:nvSpPr>
        <p:spPr>
          <a:xfrm>
            <a:off x="458344" y="2436019"/>
            <a:ext cx="28176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뉴닉</a:t>
            </a:r>
            <a:endParaRPr lang="en-US" sz="900" dirty="0"/>
          </a:p>
        </p:txBody>
      </p:sp>
      <p:sp>
        <p:nvSpPr>
          <p:cNvPr id="18" name="Text 15"/>
          <p:cNvSpPr/>
          <p:nvPr/>
        </p:nvSpPr>
        <p:spPr>
          <a:xfrm>
            <a:off x="171450" y="2600325"/>
            <a:ext cx="4295961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미국 상원, 스테이블코인 규제 법안 '지니어스 법안' 통과</a:t>
            </a:r>
            <a:endParaRPr lang="en-US" sz="900" dirty="0"/>
          </a:p>
        </p:txBody>
      </p:sp>
      <p:sp>
        <p:nvSpPr>
          <p:cNvPr id="19" name="Text 16"/>
          <p:cNvSpPr/>
          <p:nvPr/>
        </p:nvSpPr>
        <p:spPr>
          <a:xfrm>
            <a:off x="171450" y="2771775"/>
            <a:ext cx="4295961" cy="15001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https://newneek.co/@newneek/article/33320</a:t>
            </a:r>
            <a:endParaRPr lang="en-US" sz="788" dirty="0"/>
          </a:p>
        </p:txBody>
      </p:sp>
      <p:sp>
        <p:nvSpPr>
          <p:cNvPr id="20" name="Shape 17"/>
          <p:cNvSpPr/>
          <p:nvPr/>
        </p:nvSpPr>
        <p:spPr>
          <a:xfrm>
            <a:off x="171450" y="3100388"/>
            <a:ext cx="171450" cy="1714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1" name="Text 18"/>
          <p:cNvSpPr/>
          <p:nvPr/>
        </p:nvSpPr>
        <p:spPr>
          <a:xfrm>
            <a:off x="171450" y="3100388"/>
            <a:ext cx="2428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900" dirty="0"/>
          </a:p>
        </p:txBody>
      </p:sp>
      <p:sp>
        <p:nvSpPr>
          <p:cNvPr id="22" name="Text 19"/>
          <p:cNvSpPr/>
          <p:nvPr/>
        </p:nvSpPr>
        <p:spPr>
          <a:xfrm>
            <a:off x="458344" y="3107531"/>
            <a:ext cx="49208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한국경제</a:t>
            </a:r>
            <a:endParaRPr lang="en-US" sz="900" dirty="0"/>
          </a:p>
        </p:txBody>
      </p:sp>
      <p:sp>
        <p:nvSpPr>
          <p:cNvPr id="23" name="Text 20"/>
          <p:cNvSpPr/>
          <p:nvPr/>
        </p:nvSpPr>
        <p:spPr>
          <a:xfrm>
            <a:off x="171450" y="3271838"/>
            <a:ext cx="4295961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은행 예금에서 스테이블 코인으로 머니 무브 가능성</a:t>
            </a:r>
            <a:endParaRPr lang="en-US" sz="900" dirty="0"/>
          </a:p>
        </p:txBody>
      </p:sp>
      <p:sp>
        <p:nvSpPr>
          <p:cNvPr id="24" name="Text 21"/>
          <p:cNvSpPr/>
          <p:nvPr/>
        </p:nvSpPr>
        <p:spPr>
          <a:xfrm>
            <a:off x="171450" y="3443288"/>
            <a:ext cx="4295961" cy="15001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https://www.hankyung.com/article/2025051278301</a:t>
            </a:r>
            <a:endParaRPr lang="en-US" sz="788" dirty="0"/>
          </a:p>
        </p:txBody>
      </p:sp>
      <p:sp>
        <p:nvSpPr>
          <p:cNvPr id="25" name="Shape 22"/>
          <p:cNvSpPr/>
          <p:nvPr/>
        </p:nvSpPr>
        <p:spPr>
          <a:xfrm>
            <a:off x="171450" y="3771900"/>
            <a:ext cx="171450" cy="1714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6" name="Text 23"/>
          <p:cNvSpPr/>
          <p:nvPr/>
        </p:nvSpPr>
        <p:spPr>
          <a:xfrm>
            <a:off x="171450" y="3771900"/>
            <a:ext cx="2428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900" dirty="0"/>
          </a:p>
        </p:txBody>
      </p:sp>
      <p:sp>
        <p:nvSpPr>
          <p:cNvPr id="27" name="Text 24"/>
          <p:cNvSpPr/>
          <p:nvPr/>
        </p:nvSpPr>
        <p:spPr>
          <a:xfrm>
            <a:off x="458344" y="3779044"/>
            <a:ext cx="91269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바이라인네트워크</a:t>
            </a:r>
            <a:endParaRPr lang="en-US" sz="900" dirty="0"/>
          </a:p>
        </p:txBody>
      </p:sp>
      <p:sp>
        <p:nvSpPr>
          <p:cNvPr id="28" name="Text 25"/>
          <p:cNvSpPr/>
          <p:nvPr/>
        </p:nvSpPr>
        <p:spPr>
          <a:xfrm>
            <a:off x="171450" y="3943350"/>
            <a:ext cx="4295961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6대 은행, 스테이블 코인 대응 '분주'</a:t>
            </a:r>
            <a:endParaRPr lang="en-US" sz="900" dirty="0"/>
          </a:p>
        </p:txBody>
      </p:sp>
      <p:sp>
        <p:nvSpPr>
          <p:cNvPr id="29" name="Text 26"/>
          <p:cNvSpPr/>
          <p:nvPr/>
        </p:nvSpPr>
        <p:spPr>
          <a:xfrm>
            <a:off x="171450" y="4114800"/>
            <a:ext cx="4295961" cy="15001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https://byline.network/2025/06/0616/</a:t>
            </a:r>
            <a:endParaRPr lang="en-US" sz="788" dirty="0"/>
          </a:p>
        </p:txBody>
      </p:sp>
      <p:sp>
        <p:nvSpPr>
          <p:cNvPr id="30" name="Shape 27"/>
          <p:cNvSpPr/>
          <p:nvPr/>
        </p:nvSpPr>
        <p:spPr>
          <a:xfrm>
            <a:off x="4748026" y="785813"/>
            <a:ext cx="171450" cy="1714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1" name="Text 28"/>
          <p:cNvSpPr/>
          <p:nvPr/>
        </p:nvSpPr>
        <p:spPr>
          <a:xfrm>
            <a:off x="4748026" y="785813"/>
            <a:ext cx="2428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</a:t>
            </a:r>
            <a:endParaRPr lang="en-US" sz="900" dirty="0"/>
          </a:p>
        </p:txBody>
      </p:sp>
      <p:sp>
        <p:nvSpPr>
          <p:cNvPr id="32" name="Text 29"/>
          <p:cNvSpPr/>
          <p:nvPr/>
        </p:nvSpPr>
        <p:spPr>
          <a:xfrm>
            <a:off x="5034921" y="792956"/>
            <a:ext cx="70237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인베스팅닷컴</a:t>
            </a:r>
            <a:endParaRPr lang="en-US" sz="900" dirty="0"/>
          </a:p>
        </p:txBody>
      </p:sp>
      <p:sp>
        <p:nvSpPr>
          <p:cNvPr id="33" name="Text 30"/>
          <p:cNvSpPr/>
          <p:nvPr/>
        </p:nvSpPr>
        <p:spPr>
          <a:xfrm>
            <a:off x="4748026" y="957263"/>
            <a:ext cx="4295961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[분석] 스테이블코인, 글로벌 통화 패권 경쟁 본격화 전망</a:t>
            </a:r>
            <a:endParaRPr lang="en-US" sz="900" dirty="0"/>
          </a:p>
        </p:txBody>
      </p:sp>
      <p:sp>
        <p:nvSpPr>
          <p:cNvPr id="34" name="Text 31"/>
          <p:cNvSpPr/>
          <p:nvPr/>
        </p:nvSpPr>
        <p:spPr>
          <a:xfrm>
            <a:off x="4748026" y="1128713"/>
            <a:ext cx="4295961" cy="15001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https://kr.investing.com/news/stock-market-news/article-1520233</a:t>
            </a:r>
            <a:endParaRPr lang="en-US" sz="788" dirty="0"/>
          </a:p>
        </p:txBody>
      </p:sp>
      <p:sp>
        <p:nvSpPr>
          <p:cNvPr id="35" name="Shape 32"/>
          <p:cNvSpPr/>
          <p:nvPr/>
        </p:nvSpPr>
        <p:spPr>
          <a:xfrm>
            <a:off x="4748026" y="1457325"/>
            <a:ext cx="171450" cy="1714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6" name="Text 33"/>
          <p:cNvSpPr/>
          <p:nvPr/>
        </p:nvSpPr>
        <p:spPr>
          <a:xfrm>
            <a:off x="4748026" y="1457325"/>
            <a:ext cx="2428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7</a:t>
            </a:r>
            <a:endParaRPr lang="en-US" sz="900" dirty="0"/>
          </a:p>
        </p:txBody>
      </p:sp>
      <p:sp>
        <p:nvSpPr>
          <p:cNvPr id="37" name="Text 34"/>
          <p:cNvSpPr/>
          <p:nvPr/>
        </p:nvSpPr>
        <p:spPr>
          <a:xfrm>
            <a:off x="5034921" y="1464469"/>
            <a:ext cx="125593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7hinking.tistory.com</a:t>
            </a:r>
            <a:endParaRPr lang="en-US" sz="900" dirty="0"/>
          </a:p>
        </p:txBody>
      </p:sp>
      <p:sp>
        <p:nvSpPr>
          <p:cNvPr id="38" name="Text 35"/>
          <p:cNvSpPr/>
          <p:nvPr/>
        </p:nvSpPr>
        <p:spPr>
          <a:xfrm>
            <a:off x="4748026" y="1628775"/>
            <a:ext cx="4295961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스테이블 코인이란? 편리함 뒤에 숨겨진 리스크와 경제적 영향</a:t>
            </a:r>
            <a:endParaRPr lang="en-US" sz="900" dirty="0"/>
          </a:p>
        </p:txBody>
      </p:sp>
      <p:sp>
        <p:nvSpPr>
          <p:cNvPr id="39" name="Text 36"/>
          <p:cNvSpPr/>
          <p:nvPr/>
        </p:nvSpPr>
        <p:spPr>
          <a:xfrm>
            <a:off x="4748026" y="1800225"/>
            <a:ext cx="4295961" cy="15001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https://7hinking.tistory.com/318</a:t>
            </a:r>
            <a:endParaRPr lang="en-US" sz="788" dirty="0"/>
          </a:p>
        </p:txBody>
      </p:sp>
      <p:sp>
        <p:nvSpPr>
          <p:cNvPr id="40" name="Shape 37"/>
          <p:cNvSpPr/>
          <p:nvPr/>
        </p:nvSpPr>
        <p:spPr>
          <a:xfrm>
            <a:off x="4748026" y="2128838"/>
            <a:ext cx="171450" cy="1714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1" name="Text 38"/>
          <p:cNvSpPr/>
          <p:nvPr/>
        </p:nvSpPr>
        <p:spPr>
          <a:xfrm>
            <a:off x="4748026" y="2128838"/>
            <a:ext cx="2428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</a:t>
            </a:r>
            <a:endParaRPr lang="en-US" sz="900" dirty="0"/>
          </a:p>
        </p:txBody>
      </p:sp>
      <p:sp>
        <p:nvSpPr>
          <p:cNvPr id="42" name="Text 39"/>
          <p:cNvSpPr/>
          <p:nvPr/>
        </p:nvSpPr>
        <p:spPr>
          <a:xfrm>
            <a:off x="5034921" y="2135981"/>
            <a:ext cx="115033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themaintimes.com</a:t>
            </a:r>
            <a:endParaRPr lang="en-US" sz="900" dirty="0"/>
          </a:p>
        </p:txBody>
      </p:sp>
      <p:sp>
        <p:nvSpPr>
          <p:cNvPr id="43" name="Text 40"/>
          <p:cNvSpPr/>
          <p:nvPr/>
        </p:nvSpPr>
        <p:spPr>
          <a:xfrm>
            <a:off x="4748026" y="2300288"/>
            <a:ext cx="4295961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5000조원 시장 열린다.. 미국 상원 스테이블 코인 법안 통과</a:t>
            </a:r>
            <a:endParaRPr lang="en-US" sz="900" dirty="0"/>
          </a:p>
        </p:txBody>
      </p:sp>
      <p:sp>
        <p:nvSpPr>
          <p:cNvPr id="44" name="Text 41"/>
          <p:cNvSpPr/>
          <p:nvPr/>
        </p:nvSpPr>
        <p:spPr>
          <a:xfrm>
            <a:off x="4748026" y="2471738"/>
            <a:ext cx="4295961" cy="15001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https://www.themaintimes.com/news/view.php?idx=1296&amp;mcode=</a:t>
            </a:r>
            <a:endParaRPr lang="en-US" sz="788" dirty="0"/>
          </a:p>
        </p:txBody>
      </p:sp>
      <p:sp>
        <p:nvSpPr>
          <p:cNvPr id="45" name="Shape 42"/>
          <p:cNvSpPr/>
          <p:nvPr/>
        </p:nvSpPr>
        <p:spPr>
          <a:xfrm>
            <a:off x="4748026" y="2800350"/>
            <a:ext cx="171450" cy="171450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6" name="Text 43"/>
          <p:cNvSpPr/>
          <p:nvPr/>
        </p:nvSpPr>
        <p:spPr>
          <a:xfrm>
            <a:off x="4748026" y="2800350"/>
            <a:ext cx="24288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9</a:t>
            </a:r>
            <a:endParaRPr lang="en-US" sz="900" dirty="0"/>
          </a:p>
        </p:txBody>
      </p:sp>
      <p:sp>
        <p:nvSpPr>
          <p:cNvPr id="47" name="Text 44"/>
          <p:cNvSpPr/>
          <p:nvPr/>
        </p:nvSpPr>
        <p:spPr>
          <a:xfrm>
            <a:off x="5034921" y="2807494"/>
            <a:ext cx="8075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자본시장연구원</a:t>
            </a:r>
            <a:endParaRPr lang="en-US" sz="900" dirty="0"/>
          </a:p>
        </p:txBody>
      </p:sp>
      <p:sp>
        <p:nvSpPr>
          <p:cNvPr id="48" name="Text 45"/>
          <p:cNvSpPr/>
          <p:nvPr/>
        </p:nvSpPr>
        <p:spPr>
          <a:xfrm>
            <a:off x="4748026" y="2971800"/>
            <a:ext cx="4295961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스테이블 코인의 리스크와 정책 과제</a:t>
            </a:r>
            <a:endParaRPr lang="en-US" sz="900" dirty="0"/>
          </a:p>
        </p:txBody>
      </p:sp>
      <p:sp>
        <p:nvSpPr>
          <p:cNvPr id="49" name="Text 46"/>
          <p:cNvSpPr/>
          <p:nvPr/>
        </p:nvSpPr>
        <p:spPr>
          <a:xfrm>
            <a:off x="4748026" y="3143250"/>
            <a:ext cx="4295961" cy="15001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88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https://www.kcmi.re.kr/common/downloadw?fid=25763&amp;fgu=002002&amp;fty=004003</a:t>
            </a:r>
            <a:endParaRPr lang="en-US" sz="788" dirty="0"/>
          </a:p>
        </p:txBody>
      </p:sp>
      <p:sp>
        <p:nvSpPr>
          <p:cNvPr id="50" name="Text 47"/>
          <p:cNvSpPr/>
          <p:nvPr/>
        </p:nvSpPr>
        <p:spPr>
          <a:xfrm>
            <a:off x="3364037" y="4614863"/>
            <a:ext cx="248736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감사합니다</a:t>
            </a:r>
            <a:endParaRPr lang="en-US" sz="1350" dirty="0"/>
          </a:p>
        </p:txBody>
      </p:sp>
      <p:sp>
        <p:nvSpPr>
          <p:cNvPr id="51" name="Text 48"/>
          <p:cNvSpPr/>
          <p:nvPr/>
        </p:nvSpPr>
        <p:spPr>
          <a:xfrm>
            <a:off x="3364037" y="4900613"/>
            <a:ext cx="2487364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13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문의사항이 있으시면 언제든지 질문해 주세요.</a:t>
            </a:r>
            <a:endParaRPr lang="en-US" sz="1013" dirty="0"/>
          </a:p>
        </p:txBody>
      </p:sp>
      <p:sp>
        <p:nvSpPr>
          <p:cNvPr id="52" name="Text 49"/>
          <p:cNvSpPr/>
          <p:nvPr/>
        </p:nvSpPr>
        <p:spPr>
          <a:xfrm>
            <a:off x="8841786" y="4986338"/>
            <a:ext cx="20220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10</a:t>
            </a:r>
            <a:endParaRPr lang="en-US" sz="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614363"/>
          </a:xfrm>
          <a:prstGeom prst="rect">
            <a:avLst/>
          </a:prstGeom>
          <a:solidFill>
            <a:srgbClr val="00336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0" y="0"/>
            <a:ext cx="9144000" cy="614363"/>
          </a:xfrm>
          <a:prstGeom prst="rect">
            <a:avLst/>
          </a:prstGeom>
          <a:noFill/>
          <a:ln/>
        </p:spPr>
        <p:txBody>
          <a:bodyPr wrap="square" lIns="204089" tIns="136017" rIns="204089" bIns="136017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목차</a:t>
            </a:r>
            <a:endParaRPr lang="en-US" sz="2025" dirty="0"/>
          </a:p>
        </p:txBody>
      </p:sp>
      <p:sp>
        <p:nvSpPr>
          <p:cNvPr id="5" name="Shape 2"/>
          <p:cNvSpPr/>
          <p:nvPr/>
        </p:nvSpPr>
        <p:spPr>
          <a:xfrm>
            <a:off x="228600" y="842963"/>
            <a:ext cx="257175" cy="257175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228600" y="842963"/>
            <a:ext cx="3286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00075" y="842963"/>
            <a:ext cx="182933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서론: 스테이블 코인 개요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228600" y="1214438"/>
            <a:ext cx="257175" cy="257175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" name="Text 6"/>
          <p:cNvSpPr/>
          <p:nvPr/>
        </p:nvSpPr>
        <p:spPr>
          <a:xfrm>
            <a:off x="228600" y="1214438"/>
            <a:ext cx="3286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600075" y="1214438"/>
            <a:ext cx="234488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미국 스테이블 코인 법 제정 동향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228600" y="1585913"/>
            <a:ext cx="257175" cy="257175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2" name="Text 9"/>
          <p:cNvSpPr/>
          <p:nvPr/>
        </p:nvSpPr>
        <p:spPr>
          <a:xfrm>
            <a:off x="228600" y="1585913"/>
            <a:ext cx="3286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600075" y="1585913"/>
            <a:ext cx="2255723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스테이블 코인 규제 프레임워크</a:t>
            </a:r>
            <a:endParaRPr lang="en-US" sz="1350" dirty="0"/>
          </a:p>
        </p:txBody>
      </p:sp>
      <p:sp>
        <p:nvSpPr>
          <p:cNvPr id="14" name="Shape 11"/>
          <p:cNvSpPr/>
          <p:nvPr/>
        </p:nvSpPr>
        <p:spPr>
          <a:xfrm>
            <a:off x="228600" y="1957388"/>
            <a:ext cx="257175" cy="257175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5" name="Text 12"/>
          <p:cNvSpPr/>
          <p:nvPr/>
        </p:nvSpPr>
        <p:spPr>
          <a:xfrm>
            <a:off x="228600" y="1957388"/>
            <a:ext cx="3286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600075" y="1957388"/>
            <a:ext cx="1940254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은행 시스템에 미치는 영향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228600" y="2328863"/>
            <a:ext cx="257175" cy="257175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8" name="Text 15"/>
          <p:cNvSpPr/>
          <p:nvPr/>
        </p:nvSpPr>
        <p:spPr>
          <a:xfrm>
            <a:off x="228600" y="2328863"/>
            <a:ext cx="3286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1350" dirty="0"/>
          </a:p>
        </p:txBody>
      </p:sp>
      <p:sp>
        <p:nvSpPr>
          <p:cNvPr id="19" name="Text 16"/>
          <p:cNvSpPr/>
          <p:nvPr/>
        </p:nvSpPr>
        <p:spPr>
          <a:xfrm>
            <a:off x="600075" y="2328863"/>
            <a:ext cx="1782533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거시 경제에 미치는 영향</a:t>
            </a:r>
            <a:endParaRPr lang="en-US" sz="1350" dirty="0"/>
          </a:p>
        </p:txBody>
      </p:sp>
      <p:sp>
        <p:nvSpPr>
          <p:cNvPr id="20" name="Shape 17"/>
          <p:cNvSpPr/>
          <p:nvPr/>
        </p:nvSpPr>
        <p:spPr>
          <a:xfrm>
            <a:off x="228600" y="2700338"/>
            <a:ext cx="257175" cy="257175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1" name="Text 18"/>
          <p:cNvSpPr/>
          <p:nvPr/>
        </p:nvSpPr>
        <p:spPr>
          <a:xfrm>
            <a:off x="228600" y="2700338"/>
            <a:ext cx="3286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</a:t>
            </a:r>
            <a:endParaRPr lang="en-US" sz="1350" dirty="0"/>
          </a:p>
        </p:txBody>
      </p:sp>
      <p:sp>
        <p:nvSpPr>
          <p:cNvPr id="22" name="Text 19"/>
          <p:cNvSpPr/>
          <p:nvPr/>
        </p:nvSpPr>
        <p:spPr>
          <a:xfrm>
            <a:off x="600075" y="2700338"/>
            <a:ext cx="1467064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데이터 분석 및 전망</a:t>
            </a:r>
            <a:endParaRPr lang="en-US" sz="1350" dirty="0"/>
          </a:p>
        </p:txBody>
      </p:sp>
      <p:sp>
        <p:nvSpPr>
          <p:cNvPr id="23" name="Shape 20"/>
          <p:cNvSpPr/>
          <p:nvPr/>
        </p:nvSpPr>
        <p:spPr>
          <a:xfrm>
            <a:off x="228600" y="3071813"/>
            <a:ext cx="257175" cy="257175"/>
          </a:xfrm>
          <a:prstGeom prst="ellipse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4" name="Text 21"/>
          <p:cNvSpPr/>
          <p:nvPr/>
        </p:nvSpPr>
        <p:spPr>
          <a:xfrm>
            <a:off x="228600" y="3071813"/>
            <a:ext cx="32861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7</a:t>
            </a:r>
            <a:endParaRPr lang="en-US" sz="1350" dirty="0"/>
          </a:p>
        </p:txBody>
      </p:sp>
      <p:sp>
        <p:nvSpPr>
          <p:cNvPr id="25" name="Text 22"/>
          <p:cNvSpPr/>
          <p:nvPr/>
        </p:nvSpPr>
        <p:spPr>
          <a:xfrm>
            <a:off x="600075" y="3071813"/>
            <a:ext cx="1107002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결론 및 시사점</a:t>
            </a:r>
            <a:endParaRPr lang="en-US" sz="1350" dirty="0"/>
          </a:p>
        </p:txBody>
      </p:sp>
      <p:pic>
        <p:nvPicPr>
          <p:cNvPr id="2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813" y="842963"/>
            <a:ext cx="2857500" cy="2857500"/>
          </a:xfrm>
          <a:prstGeom prst="rect">
            <a:avLst/>
          </a:prstGeom>
        </p:spPr>
      </p:pic>
      <p:sp>
        <p:nvSpPr>
          <p:cNvPr id="27" name="Text 23"/>
          <p:cNvSpPr/>
          <p:nvPr/>
        </p:nvSpPr>
        <p:spPr>
          <a:xfrm>
            <a:off x="8907168" y="4857750"/>
            <a:ext cx="13682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614363"/>
          </a:xfrm>
          <a:prstGeom prst="rect">
            <a:avLst/>
          </a:prstGeom>
          <a:solidFill>
            <a:srgbClr val="00336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0" y="0"/>
            <a:ext cx="9144000" cy="614363"/>
          </a:xfrm>
          <a:prstGeom prst="rect">
            <a:avLst/>
          </a:prstGeom>
          <a:noFill/>
          <a:ln/>
        </p:spPr>
        <p:txBody>
          <a:bodyPr wrap="square" lIns="204089" tIns="136017" rIns="204089" bIns="136017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서론: 스테이블 코인 개요</a:t>
            </a:r>
            <a:endParaRPr lang="en-US" sz="2025" dirty="0"/>
          </a:p>
        </p:txBody>
      </p:sp>
      <p:sp>
        <p:nvSpPr>
          <p:cNvPr id="5" name="Text 2"/>
          <p:cNvSpPr/>
          <p:nvPr/>
        </p:nvSpPr>
        <p:spPr>
          <a:xfrm>
            <a:off x="171450" y="785813"/>
            <a:ext cx="424338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스테이블 코인이란?</a:t>
            </a:r>
            <a:endParaRPr lang="en-US" sz="13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" y="1214438"/>
            <a:ext cx="114300" cy="1143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71475" y="1157288"/>
            <a:ext cx="311182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법정 통화(주로 미국 달러)나 실물 자산에 가치가 고정된 암호화폐</a:t>
            </a:r>
            <a:endParaRPr lang="en-US" sz="9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" y="1500188"/>
            <a:ext cx="114300" cy="1143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371475" y="1443038"/>
            <a:ext cx="328327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가격 변동성을 최소화하여 안정적인 가치 저장 및 결제 수단으로 활용</a:t>
            </a:r>
            <a:endParaRPr lang="en-US" sz="900" dirty="0"/>
          </a:p>
        </p:txBody>
      </p:sp>
      <p:sp>
        <p:nvSpPr>
          <p:cNvPr id="10" name="Text 5"/>
          <p:cNvSpPr/>
          <p:nvPr/>
        </p:nvSpPr>
        <p:spPr>
          <a:xfrm>
            <a:off x="171450" y="1814513"/>
            <a:ext cx="424338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주요 특성</a:t>
            </a:r>
            <a:endParaRPr lang="en-US" sz="13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" y="2243138"/>
            <a:ext cx="114300" cy="1143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371475" y="2185988"/>
            <a:ext cx="1913967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안정성: 법정 통화와 1:1 교환 가치 유지</a:t>
            </a:r>
            <a:endParaRPr lang="en-US" sz="9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" y="2528888"/>
            <a:ext cx="114300" cy="1143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371475" y="2471738"/>
            <a:ext cx="2548086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효율성: 빠른 속도와 낮은 수수료로 국경 간 송금 가능</a:t>
            </a:r>
            <a:endParaRPr lang="en-US" sz="900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" y="2814638"/>
            <a:ext cx="114300" cy="11430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371475" y="2757488"/>
            <a:ext cx="251839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투명성: 블록체인 기술 기반으로 거래 내역 추적 가능</a:t>
            </a:r>
            <a:endParaRPr lang="en-US" sz="900" dirty="0"/>
          </a:p>
        </p:txBody>
      </p:sp>
      <p:sp>
        <p:nvSpPr>
          <p:cNvPr id="17" name="Text 9"/>
          <p:cNvSpPr/>
          <p:nvPr/>
        </p:nvSpPr>
        <p:spPr>
          <a:xfrm>
            <a:off x="4572000" y="785813"/>
            <a:ext cx="447198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시장 현황 및 성장세</a:t>
            </a:r>
            <a:endParaRPr lang="en-US" sz="1350" dirty="0"/>
          </a:p>
        </p:txBody>
      </p:sp>
      <p:sp>
        <p:nvSpPr>
          <p:cNvPr id="18" name="Text 10"/>
          <p:cNvSpPr/>
          <p:nvPr/>
        </p:nvSpPr>
        <p:spPr>
          <a:xfrm>
            <a:off x="4572000" y="1157288"/>
            <a:ext cx="447198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2025년 4월 기준 시가총액: 약 2,330억 달러</a:t>
            </a:r>
            <a:endParaRPr lang="en-US" sz="1125" dirty="0"/>
          </a:p>
        </p:txBody>
      </p:sp>
      <p:sp>
        <p:nvSpPr>
          <p:cNvPr id="19" name="Text 11"/>
          <p:cNvSpPr/>
          <p:nvPr/>
        </p:nvSpPr>
        <p:spPr>
          <a:xfrm>
            <a:off x="4572000" y="1457325"/>
            <a:ext cx="447198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전체 가상자산 거래량의 60% 이상 차지</a:t>
            </a:r>
            <a:endParaRPr lang="en-US" sz="1125" dirty="0"/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814513"/>
            <a:ext cx="4400550" cy="2143125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4572000" y="4071938"/>
            <a:ext cx="447198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주요 스테이블 코인</a:t>
            </a:r>
            <a:endParaRPr lang="en-US" sz="1350" dirty="0"/>
          </a:p>
        </p:txBody>
      </p:sp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4500563"/>
            <a:ext cx="114300" cy="114300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4772025" y="4443413"/>
            <a:ext cx="252319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USDT(테더), USDC(서클), BUSD(바이낸스), DAI 등</a:t>
            </a:r>
            <a:endParaRPr lang="en-US" sz="900" dirty="0"/>
          </a:p>
        </p:txBody>
      </p:sp>
      <p:sp>
        <p:nvSpPr>
          <p:cNvPr id="24" name="Text 14"/>
          <p:cNvSpPr/>
          <p:nvPr/>
        </p:nvSpPr>
        <p:spPr>
          <a:xfrm>
            <a:off x="8907168" y="4857750"/>
            <a:ext cx="13682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614363"/>
          </a:xfrm>
          <a:prstGeom prst="rect">
            <a:avLst/>
          </a:prstGeom>
          <a:solidFill>
            <a:srgbClr val="00336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0" y="0"/>
            <a:ext cx="9144000" cy="614363"/>
          </a:xfrm>
          <a:prstGeom prst="rect">
            <a:avLst/>
          </a:prstGeom>
          <a:noFill/>
          <a:ln/>
        </p:spPr>
        <p:txBody>
          <a:bodyPr wrap="square" lIns="204089" tIns="136017" rIns="204089" bIns="136017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미국 스테이블 코인 법 제정 동향</a:t>
            </a:r>
            <a:endParaRPr lang="en-US" sz="2025" dirty="0"/>
          </a:p>
        </p:txBody>
      </p:sp>
      <p:sp>
        <p:nvSpPr>
          <p:cNvPr id="5" name="Text 2"/>
          <p:cNvSpPr/>
          <p:nvPr/>
        </p:nvSpPr>
        <p:spPr>
          <a:xfrm>
            <a:off x="171450" y="785813"/>
            <a:ext cx="424338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GENIUS 법안 (상원)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71450" y="1157288"/>
            <a:ext cx="424338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2025년 6월 17일, 68대 30으로 통과</a:t>
            </a:r>
            <a:endParaRPr lang="en-US" sz="1125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" y="1514475"/>
            <a:ext cx="114300" cy="1143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71475" y="1457325"/>
            <a:ext cx="2337792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이중 허가 제도: 연방 감독과 주 정부 유연성 결합</a:t>
            </a:r>
            <a:endParaRPr lang="en-US" sz="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" y="1800225"/>
            <a:ext cx="114300" cy="1143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71475" y="1743075"/>
            <a:ext cx="233458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엄격한 1:1 준비금 요건: 고품질 유동자산 의무화</a:t>
            </a:r>
            <a:endParaRPr lang="en-US" sz="9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" y="2085975"/>
            <a:ext cx="114300" cy="1143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371475" y="2028825"/>
            <a:ext cx="148191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의무 감사 및 소비자 보호 강화</a:t>
            </a:r>
            <a:endParaRPr lang="en-US" sz="9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" y="2371725"/>
            <a:ext cx="114300" cy="1143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371475" y="2314575"/>
            <a:ext cx="2072832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자금세탁방지(AML) 및 제재 준수 요구사항</a:t>
            </a:r>
            <a:endParaRPr lang="en-US" sz="900" dirty="0"/>
          </a:p>
        </p:txBody>
      </p:sp>
      <p:sp>
        <p:nvSpPr>
          <p:cNvPr id="15" name="Text 8"/>
          <p:cNvSpPr/>
          <p:nvPr/>
        </p:nvSpPr>
        <p:spPr>
          <a:xfrm>
            <a:off x="171450" y="2686050"/>
            <a:ext cx="424338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STABLE 법안 (하원)</a:t>
            </a:r>
            <a:endParaRPr lang="en-US" sz="13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" y="3114675"/>
            <a:ext cx="114300" cy="11430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371475" y="3057525"/>
            <a:ext cx="227743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스테이블 코인 발행 및 운영에 대한 전반적 규제</a:t>
            </a:r>
            <a:endParaRPr lang="en-US" sz="90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" y="3400425"/>
            <a:ext cx="114300" cy="114300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371475" y="3343275"/>
            <a:ext cx="2278354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안정성과 투명성 확보, 금융 시스템 리스크 관리</a:t>
            </a:r>
            <a:endParaRPr lang="en-US" sz="900" dirty="0"/>
          </a:p>
        </p:txBody>
      </p:sp>
      <p:sp>
        <p:nvSpPr>
          <p:cNvPr id="20" name="Text 11"/>
          <p:cNvSpPr/>
          <p:nvPr/>
        </p:nvSpPr>
        <p:spPr>
          <a:xfrm>
            <a:off x="4572000" y="785813"/>
            <a:ext cx="447198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기타 규제 동향</a:t>
            </a:r>
            <a:endParaRPr lang="en-US" sz="1350" dirty="0"/>
          </a:p>
        </p:txBody>
      </p:sp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214438"/>
            <a:ext cx="114300" cy="114300"/>
          </a:xfrm>
          <a:prstGeom prst="rect">
            <a:avLst/>
          </a:prstGeom>
        </p:spPr>
      </p:pic>
      <p:sp>
        <p:nvSpPr>
          <p:cNvPr id="22" name="Text 12"/>
          <p:cNvSpPr/>
          <p:nvPr/>
        </p:nvSpPr>
        <p:spPr>
          <a:xfrm>
            <a:off x="4772025" y="1157288"/>
            <a:ext cx="2987594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OCC, FDIC 등 주요 금융 규제 기관의 가상자산 규제 완화 기조</a:t>
            </a:r>
            <a:endParaRPr lang="en-US" sz="900" dirty="0"/>
          </a:p>
        </p:txBody>
      </p:sp>
      <p:pic>
        <p:nvPicPr>
          <p:cNvPr id="23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500188"/>
            <a:ext cx="114300" cy="114300"/>
          </a:xfrm>
          <a:prstGeom prst="rect">
            <a:avLst/>
          </a:prstGeom>
        </p:spPr>
      </p:pic>
      <p:sp>
        <p:nvSpPr>
          <p:cNvPr id="24" name="Text 13"/>
          <p:cNvSpPr/>
          <p:nvPr/>
        </p:nvSpPr>
        <p:spPr>
          <a:xfrm>
            <a:off x="4772025" y="1443038"/>
            <a:ext cx="2734187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트럼프 대통령, 2025년 여름 휴회 전 법안 서명 의사 표명</a:t>
            </a:r>
            <a:endParaRPr lang="en-US" sz="900" dirty="0"/>
          </a:p>
        </p:txBody>
      </p:sp>
      <p:sp>
        <p:nvSpPr>
          <p:cNvPr id="25" name="Shape 14"/>
          <p:cNvSpPr/>
          <p:nvPr/>
        </p:nvSpPr>
        <p:spPr>
          <a:xfrm>
            <a:off x="4572000" y="1757363"/>
            <a:ext cx="4400550" cy="1000125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6" name="Shape 15"/>
          <p:cNvSpPr/>
          <p:nvPr/>
        </p:nvSpPr>
        <p:spPr>
          <a:xfrm>
            <a:off x="4572000" y="1757363"/>
            <a:ext cx="28575" cy="1000125"/>
          </a:xfrm>
          <a:prstGeom prst="rect">
            <a:avLst/>
          </a:prstGeom>
          <a:solidFill>
            <a:srgbClr val="FF990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7" name="Text 16"/>
          <p:cNvSpPr/>
          <p:nvPr/>
        </p:nvSpPr>
        <p:spPr>
          <a:xfrm>
            <a:off x="4686300" y="1871663"/>
            <a:ext cx="42433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법안 통과의 의미</a:t>
            </a:r>
            <a:endParaRPr lang="en-US" sz="1013" dirty="0"/>
          </a:p>
        </p:txBody>
      </p:sp>
      <p:sp>
        <p:nvSpPr>
          <p:cNvPr id="28" name="Text 17"/>
          <p:cNvSpPr/>
          <p:nvPr/>
        </p:nvSpPr>
        <p:spPr>
          <a:xfrm>
            <a:off x="4686300" y="2128838"/>
            <a:ext cx="424338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스테이블 코인을 금융 시스템 안에서 인정하는 중요한 신호</a:t>
            </a:r>
            <a:endParaRPr lang="en-US" sz="900" dirty="0"/>
          </a:p>
        </p:txBody>
      </p:sp>
      <p:sp>
        <p:nvSpPr>
          <p:cNvPr id="29" name="Text 18"/>
          <p:cNvSpPr/>
          <p:nvPr/>
        </p:nvSpPr>
        <p:spPr>
          <a:xfrm>
            <a:off x="4686300" y="2300288"/>
            <a:ext cx="424338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미국 달러 수요 유지와 미국 기업들의 스테이블 코인 진입 촉진</a:t>
            </a:r>
            <a:endParaRPr lang="en-US" sz="900" dirty="0"/>
          </a:p>
        </p:txBody>
      </p:sp>
      <p:sp>
        <p:nvSpPr>
          <p:cNvPr id="30" name="Text 19"/>
          <p:cNvSpPr/>
          <p:nvPr/>
        </p:nvSpPr>
        <p:spPr>
          <a:xfrm>
            <a:off x="4686300" y="2471738"/>
            <a:ext cx="424338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달러의 디지털 영향력을 넓히는 도구로 활용</a:t>
            </a:r>
            <a:endParaRPr lang="en-US" sz="900" dirty="0"/>
          </a:p>
        </p:txBody>
      </p:sp>
      <p:pic>
        <p:nvPicPr>
          <p:cNvPr id="31" name="Image 9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871788"/>
            <a:ext cx="3571875" cy="1428750"/>
          </a:xfrm>
          <a:prstGeom prst="rect">
            <a:avLst/>
          </a:prstGeom>
        </p:spPr>
      </p:pic>
      <p:sp>
        <p:nvSpPr>
          <p:cNvPr id="32" name="Text 20"/>
          <p:cNvSpPr/>
          <p:nvPr/>
        </p:nvSpPr>
        <p:spPr>
          <a:xfrm>
            <a:off x="8907168" y="4857750"/>
            <a:ext cx="13682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415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614363"/>
          </a:xfrm>
          <a:prstGeom prst="rect">
            <a:avLst/>
          </a:prstGeom>
          <a:solidFill>
            <a:srgbClr val="00336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0" y="0"/>
            <a:ext cx="9144000" cy="614363"/>
          </a:xfrm>
          <a:prstGeom prst="rect">
            <a:avLst/>
          </a:prstGeom>
          <a:noFill/>
          <a:ln/>
        </p:spPr>
        <p:txBody>
          <a:bodyPr wrap="square" lIns="204089" tIns="136017" rIns="204089" bIns="136017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스테이블 코인 규제 프레임워크</a:t>
            </a:r>
            <a:endParaRPr lang="en-US" sz="2025" dirty="0"/>
          </a:p>
        </p:txBody>
      </p:sp>
      <p:sp>
        <p:nvSpPr>
          <p:cNvPr id="5" name="Text 2"/>
          <p:cNvSpPr/>
          <p:nvPr/>
        </p:nvSpPr>
        <p:spPr>
          <a:xfrm>
            <a:off x="171450" y="785813"/>
            <a:ext cx="424338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규제 프레임워크의 핵심 요소</a:t>
            </a:r>
            <a:endParaRPr lang="en-US" sz="1350" dirty="0"/>
          </a:p>
        </p:txBody>
      </p:sp>
      <p:sp>
        <p:nvSpPr>
          <p:cNvPr id="6" name="Shape 3"/>
          <p:cNvSpPr/>
          <p:nvPr/>
        </p:nvSpPr>
        <p:spPr>
          <a:xfrm>
            <a:off x="171450" y="1157288"/>
            <a:ext cx="4171950" cy="8001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1300163"/>
            <a:ext cx="114300" cy="1143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57200" y="1278731"/>
            <a:ext cx="1317324" cy="1553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준비금의 투명성 및 안정성</a:t>
            </a:r>
            <a:endParaRPr lang="en-US" sz="900" dirty="0"/>
          </a:p>
        </p:txBody>
      </p:sp>
      <p:sp>
        <p:nvSpPr>
          <p:cNvPr id="9" name="Text 5"/>
          <p:cNvSpPr/>
          <p:nvPr/>
        </p:nvSpPr>
        <p:spPr>
          <a:xfrm>
            <a:off x="285750" y="1500188"/>
            <a:ext cx="401478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준비금 종류, 구성, 보관 방식에 대한 명확한 기준 제시</a:t>
            </a:r>
            <a:endParaRPr lang="en-US" sz="900" dirty="0"/>
          </a:p>
        </p:txBody>
      </p:sp>
      <p:sp>
        <p:nvSpPr>
          <p:cNvPr id="10" name="Text 6"/>
          <p:cNvSpPr/>
          <p:nvPr/>
        </p:nvSpPr>
        <p:spPr>
          <a:xfrm>
            <a:off x="285750" y="1671638"/>
            <a:ext cx="401478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주기적인 감사 및 공개 의무화</a:t>
            </a:r>
            <a:endParaRPr lang="en-US" sz="900" dirty="0"/>
          </a:p>
        </p:txBody>
      </p:sp>
      <p:sp>
        <p:nvSpPr>
          <p:cNvPr id="11" name="Shape 7"/>
          <p:cNvSpPr/>
          <p:nvPr/>
        </p:nvSpPr>
        <p:spPr>
          <a:xfrm>
            <a:off x="171450" y="2071688"/>
            <a:ext cx="4171950" cy="62865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214563"/>
            <a:ext cx="85725" cy="1143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28625" y="2193131"/>
            <a:ext cx="62694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발행자 규제</a:t>
            </a:r>
            <a:endParaRPr lang="en-US" sz="900" dirty="0"/>
          </a:p>
        </p:txBody>
      </p:sp>
      <p:sp>
        <p:nvSpPr>
          <p:cNvPr id="14" name="Text 9"/>
          <p:cNvSpPr/>
          <p:nvPr/>
        </p:nvSpPr>
        <p:spPr>
          <a:xfrm>
            <a:off x="285750" y="2414588"/>
            <a:ext cx="401478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인허가 요건 강화, 자본금, 내부 통제, 리스크 관리 시스템 기준 적용</a:t>
            </a:r>
            <a:endParaRPr lang="en-US" sz="900" dirty="0"/>
          </a:p>
        </p:txBody>
      </p:sp>
      <p:sp>
        <p:nvSpPr>
          <p:cNvPr id="15" name="Shape 10"/>
          <p:cNvSpPr/>
          <p:nvPr/>
        </p:nvSpPr>
        <p:spPr>
          <a:xfrm>
            <a:off x="171450" y="2814638"/>
            <a:ext cx="4171950" cy="62865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957513"/>
            <a:ext cx="142875" cy="11430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485775" y="2936081"/>
            <a:ext cx="62694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소비자 보호</a:t>
            </a:r>
            <a:endParaRPr lang="en-US" sz="900" dirty="0"/>
          </a:p>
        </p:txBody>
      </p:sp>
      <p:sp>
        <p:nvSpPr>
          <p:cNvPr id="18" name="Text 12"/>
          <p:cNvSpPr/>
          <p:nvPr/>
        </p:nvSpPr>
        <p:spPr>
          <a:xfrm>
            <a:off x="285750" y="3157538"/>
            <a:ext cx="401478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정보 공개 의무, 분쟁 해결 절차, 불법 행위로부터의 보호</a:t>
            </a:r>
            <a:endParaRPr lang="en-US" sz="900" dirty="0"/>
          </a:p>
        </p:txBody>
      </p:sp>
      <p:sp>
        <p:nvSpPr>
          <p:cNvPr id="19" name="Shape 13"/>
          <p:cNvSpPr/>
          <p:nvPr/>
        </p:nvSpPr>
        <p:spPr>
          <a:xfrm>
            <a:off x="171450" y="3557588"/>
            <a:ext cx="4171950" cy="62865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3700463"/>
            <a:ext cx="142875" cy="11430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485775" y="3679031"/>
            <a:ext cx="2405351" cy="1553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자금세탁방지(AML) 및 테러 자금 조달 방지(CFT)</a:t>
            </a:r>
            <a:endParaRPr lang="en-US" sz="900" dirty="0"/>
          </a:p>
        </p:txBody>
      </p:sp>
      <p:sp>
        <p:nvSpPr>
          <p:cNvPr id="22" name="Text 15"/>
          <p:cNvSpPr/>
          <p:nvPr/>
        </p:nvSpPr>
        <p:spPr>
          <a:xfrm>
            <a:off x="285750" y="3900488"/>
            <a:ext cx="401478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기존 금융 시스템과 동일한 수준의 AML/CFT 규제 적용</a:t>
            </a:r>
            <a:endParaRPr lang="en-US" sz="900" dirty="0"/>
          </a:p>
        </p:txBody>
      </p:sp>
      <p:sp>
        <p:nvSpPr>
          <p:cNvPr id="23" name="Text 16"/>
          <p:cNvSpPr/>
          <p:nvPr/>
        </p:nvSpPr>
        <p:spPr>
          <a:xfrm>
            <a:off x="4572000" y="785813"/>
            <a:ext cx="447198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유럽연합(EU)의 MiCA 법안과의 비교</a:t>
            </a:r>
            <a:endParaRPr lang="en-US" sz="1350" dirty="0"/>
          </a:p>
        </p:txBody>
      </p:sp>
      <p:sp>
        <p:nvSpPr>
          <p:cNvPr id="24" name="Shape 17"/>
          <p:cNvSpPr/>
          <p:nvPr/>
        </p:nvSpPr>
        <p:spPr>
          <a:xfrm>
            <a:off x="4572000" y="1157288"/>
            <a:ext cx="667969" cy="342900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5" name="Text 18"/>
          <p:cNvSpPr/>
          <p:nvPr/>
        </p:nvSpPr>
        <p:spPr>
          <a:xfrm>
            <a:off x="4572000" y="1157288"/>
            <a:ext cx="739406" cy="342900"/>
          </a:xfrm>
          <a:prstGeom prst="rect">
            <a:avLst/>
          </a:prstGeom>
          <a:noFill/>
          <a:ln/>
        </p:spPr>
        <p:txBody>
          <a:bodyPr wrap="none" lIns="102108" tIns="102108" rIns="1021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항목</a:t>
            </a:r>
            <a:endParaRPr lang="en-US" sz="900" dirty="0"/>
          </a:p>
        </p:txBody>
      </p:sp>
      <p:sp>
        <p:nvSpPr>
          <p:cNvPr id="26" name="Shape 19"/>
          <p:cNvSpPr/>
          <p:nvPr/>
        </p:nvSpPr>
        <p:spPr>
          <a:xfrm>
            <a:off x="5239969" y="1157288"/>
            <a:ext cx="1497564" cy="342900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7" name="Text 20"/>
          <p:cNvSpPr/>
          <p:nvPr/>
        </p:nvSpPr>
        <p:spPr>
          <a:xfrm>
            <a:off x="5239969" y="1157288"/>
            <a:ext cx="1569002" cy="342900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미국 (GENIUS/STABLE)</a:t>
            </a:r>
            <a:endParaRPr lang="en-US" sz="900" dirty="0"/>
          </a:p>
        </p:txBody>
      </p:sp>
      <p:sp>
        <p:nvSpPr>
          <p:cNvPr id="28" name="Shape 21"/>
          <p:cNvSpPr/>
          <p:nvPr/>
        </p:nvSpPr>
        <p:spPr>
          <a:xfrm>
            <a:off x="6737533" y="1157288"/>
            <a:ext cx="2235017" cy="342900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9" name="Text 22"/>
          <p:cNvSpPr/>
          <p:nvPr/>
        </p:nvSpPr>
        <p:spPr>
          <a:xfrm>
            <a:off x="6737533" y="1157288"/>
            <a:ext cx="2306455" cy="342900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EU (MiCA)</a:t>
            </a:r>
            <a:endParaRPr lang="en-US" sz="900" dirty="0"/>
          </a:p>
        </p:txBody>
      </p:sp>
      <p:sp>
        <p:nvSpPr>
          <p:cNvPr id="30" name="Text 23"/>
          <p:cNvSpPr/>
          <p:nvPr/>
        </p:nvSpPr>
        <p:spPr>
          <a:xfrm>
            <a:off x="4572000" y="1500188"/>
            <a:ext cx="739406" cy="517922"/>
          </a:xfrm>
          <a:prstGeom prst="rect">
            <a:avLst/>
          </a:prstGeom>
          <a:noFill/>
          <a:ln/>
        </p:spPr>
        <p:txBody>
          <a:bodyPr wrap="none" lIns="102108" tIns="102108" rIns="102108" bIns="102108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분류 체계</a:t>
            </a:r>
            <a:endParaRPr lang="en-US" sz="900" dirty="0"/>
          </a:p>
        </p:txBody>
      </p:sp>
      <p:sp>
        <p:nvSpPr>
          <p:cNvPr id="31" name="Text 24"/>
          <p:cNvSpPr/>
          <p:nvPr/>
        </p:nvSpPr>
        <p:spPr>
          <a:xfrm>
            <a:off x="5239969" y="1500188"/>
            <a:ext cx="1569002" cy="517922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법정 통화 기반 스테이블 코인</a:t>
            </a:r>
            <a:endParaRPr lang="en-US" sz="900" dirty="0"/>
          </a:p>
        </p:txBody>
      </p:sp>
      <p:sp>
        <p:nvSpPr>
          <p:cNvPr id="32" name="Text 25"/>
          <p:cNvSpPr/>
          <p:nvPr/>
        </p:nvSpPr>
        <p:spPr>
          <a:xfrm>
            <a:off x="6737533" y="1500188"/>
            <a:ext cx="2306455" cy="517922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자산준거형토큰(ART), 법정화폐준거형토큰(EMT)</a:t>
            </a:r>
            <a:endParaRPr lang="en-US" sz="900" dirty="0"/>
          </a:p>
        </p:txBody>
      </p:sp>
      <p:sp>
        <p:nvSpPr>
          <p:cNvPr id="33" name="Shape 26"/>
          <p:cNvSpPr/>
          <p:nvPr/>
        </p:nvSpPr>
        <p:spPr>
          <a:xfrm>
            <a:off x="4572000" y="2018109"/>
            <a:ext cx="4400550" cy="3500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4" name="Text 27"/>
          <p:cNvSpPr/>
          <p:nvPr/>
        </p:nvSpPr>
        <p:spPr>
          <a:xfrm>
            <a:off x="4572000" y="2018109"/>
            <a:ext cx="739406" cy="350044"/>
          </a:xfrm>
          <a:prstGeom prst="rect">
            <a:avLst/>
          </a:prstGeom>
          <a:noFill/>
          <a:ln/>
        </p:spPr>
        <p:txBody>
          <a:bodyPr wrap="none" lIns="102108" tIns="102108" rIns="102108" bIns="102108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규제 구조</a:t>
            </a:r>
            <a:endParaRPr lang="en-US" sz="900" dirty="0"/>
          </a:p>
        </p:txBody>
      </p:sp>
      <p:sp>
        <p:nvSpPr>
          <p:cNvPr id="35" name="Text 28"/>
          <p:cNvSpPr/>
          <p:nvPr/>
        </p:nvSpPr>
        <p:spPr>
          <a:xfrm>
            <a:off x="5239969" y="2018109"/>
            <a:ext cx="1569002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이중 허가 제도 (연방+주)</a:t>
            </a:r>
            <a:endParaRPr lang="en-US" sz="900" dirty="0"/>
          </a:p>
        </p:txBody>
      </p:sp>
      <p:sp>
        <p:nvSpPr>
          <p:cNvPr id="36" name="Text 29"/>
          <p:cNvSpPr/>
          <p:nvPr/>
        </p:nvSpPr>
        <p:spPr>
          <a:xfrm>
            <a:off x="6737533" y="2018109"/>
            <a:ext cx="2306455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EU 전체 통일 규제</a:t>
            </a:r>
            <a:endParaRPr lang="en-US" sz="900" dirty="0"/>
          </a:p>
        </p:txBody>
      </p:sp>
      <p:sp>
        <p:nvSpPr>
          <p:cNvPr id="37" name="Text 30"/>
          <p:cNvSpPr/>
          <p:nvPr/>
        </p:nvSpPr>
        <p:spPr>
          <a:xfrm>
            <a:off x="4572000" y="2368153"/>
            <a:ext cx="739406" cy="521494"/>
          </a:xfrm>
          <a:prstGeom prst="rect">
            <a:avLst/>
          </a:prstGeom>
          <a:noFill/>
          <a:ln/>
        </p:spPr>
        <p:txBody>
          <a:bodyPr wrap="none" lIns="102108" tIns="102108" rIns="102108" bIns="102108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준비금 요건</a:t>
            </a:r>
            <a:endParaRPr lang="en-US" sz="900" dirty="0"/>
          </a:p>
        </p:txBody>
      </p:sp>
      <p:sp>
        <p:nvSpPr>
          <p:cNvPr id="38" name="Text 31"/>
          <p:cNvSpPr/>
          <p:nvPr/>
        </p:nvSpPr>
        <p:spPr>
          <a:xfrm>
            <a:off x="5239969" y="2368153"/>
            <a:ext cx="1569002" cy="52149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1:1 준비금 유지</a:t>
            </a:r>
            <a:endParaRPr lang="en-US" sz="900" dirty="0"/>
          </a:p>
        </p:txBody>
      </p:sp>
      <p:sp>
        <p:nvSpPr>
          <p:cNvPr id="39" name="Text 32"/>
          <p:cNvSpPr/>
          <p:nvPr/>
        </p:nvSpPr>
        <p:spPr>
          <a:xfrm>
            <a:off x="6737533" y="2368153"/>
            <a:ext cx="2306455" cy="52149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최소 30% EU 역내 은행 예치</a:t>
            </a:r>
            <a:endParaRPr lang="en-US" sz="900" dirty="0"/>
          </a:p>
        </p:txBody>
      </p:sp>
      <p:sp>
        <p:nvSpPr>
          <p:cNvPr id="40" name="Shape 33"/>
          <p:cNvSpPr/>
          <p:nvPr/>
        </p:nvSpPr>
        <p:spPr>
          <a:xfrm>
            <a:off x="4572000" y="2889647"/>
            <a:ext cx="4400550" cy="35004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1" name="Text 34"/>
          <p:cNvSpPr/>
          <p:nvPr/>
        </p:nvSpPr>
        <p:spPr>
          <a:xfrm>
            <a:off x="4572000" y="2889647"/>
            <a:ext cx="739406" cy="350044"/>
          </a:xfrm>
          <a:prstGeom prst="rect">
            <a:avLst/>
          </a:prstGeom>
          <a:noFill/>
          <a:ln/>
        </p:spPr>
        <p:txBody>
          <a:bodyPr wrap="none" lIns="102108" tIns="102108" rIns="102108" bIns="102108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시행 시기</a:t>
            </a:r>
            <a:endParaRPr lang="en-US" sz="900" dirty="0"/>
          </a:p>
        </p:txBody>
      </p:sp>
      <p:sp>
        <p:nvSpPr>
          <p:cNvPr id="42" name="Text 35"/>
          <p:cNvSpPr/>
          <p:nvPr/>
        </p:nvSpPr>
        <p:spPr>
          <a:xfrm>
            <a:off x="5239969" y="2889647"/>
            <a:ext cx="1569002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2026년 예상</a:t>
            </a:r>
            <a:endParaRPr lang="en-US" sz="900" dirty="0"/>
          </a:p>
        </p:txBody>
      </p:sp>
      <p:sp>
        <p:nvSpPr>
          <p:cNvPr id="43" name="Text 36"/>
          <p:cNvSpPr/>
          <p:nvPr/>
        </p:nvSpPr>
        <p:spPr>
          <a:xfrm>
            <a:off x="6737533" y="2889647"/>
            <a:ext cx="2306455" cy="3500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2024년 12월부터 시행</a:t>
            </a:r>
            <a:endParaRPr lang="en-US" sz="900" dirty="0"/>
          </a:p>
        </p:txBody>
      </p:sp>
      <p:sp>
        <p:nvSpPr>
          <p:cNvPr id="44" name="Text 37"/>
          <p:cNvSpPr/>
          <p:nvPr/>
        </p:nvSpPr>
        <p:spPr>
          <a:xfrm>
            <a:off x="4572000" y="3414713"/>
            <a:ext cx="447198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규제 논의의 주요 쟁점</a:t>
            </a:r>
            <a:endParaRPr lang="en-US" sz="1350" dirty="0"/>
          </a:p>
        </p:txBody>
      </p:sp>
      <p:pic>
        <p:nvPicPr>
          <p:cNvPr id="4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3843338"/>
            <a:ext cx="114300" cy="114300"/>
          </a:xfrm>
          <a:prstGeom prst="rect">
            <a:avLst/>
          </a:prstGeom>
        </p:spPr>
      </p:pic>
      <p:sp>
        <p:nvSpPr>
          <p:cNvPr id="46" name="Text 38"/>
          <p:cNvSpPr/>
          <p:nvPr/>
        </p:nvSpPr>
        <p:spPr>
          <a:xfrm>
            <a:off x="4772025" y="3786188"/>
            <a:ext cx="1662512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알고리즘 스테이블 코인 규제 방안</a:t>
            </a:r>
            <a:endParaRPr lang="en-US" sz="900" dirty="0"/>
          </a:p>
        </p:txBody>
      </p:sp>
      <p:pic>
        <p:nvPicPr>
          <p:cNvPr id="47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4129088"/>
            <a:ext cx="114300" cy="114300"/>
          </a:xfrm>
          <a:prstGeom prst="rect">
            <a:avLst/>
          </a:prstGeom>
        </p:spPr>
      </p:pic>
      <p:sp>
        <p:nvSpPr>
          <p:cNvPr id="48" name="Text 39"/>
          <p:cNvSpPr/>
          <p:nvPr/>
        </p:nvSpPr>
        <p:spPr>
          <a:xfrm>
            <a:off x="4772025" y="4071938"/>
            <a:ext cx="1721951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연방과 주 규제 기관 간의 협력 체계</a:t>
            </a:r>
            <a:endParaRPr lang="en-US" sz="900" dirty="0"/>
          </a:p>
        </p:txBody>
      </p:sp>
      <p:pic>
        <p:nvPicPr>
          <p:cNvPr id="4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4414838"/>
            <a:ext cx="114300" cy="114300"/>
          </a:xfrm>
          <a:prstGeom prst="rect">
            <a:avLst/>
          </a:prstGeom>
        </p:spPr>
      </p:pic>
      <p:sp>
        <p:nvSpPr>
          <p:cNvPr id="50" name="Text 40"/>
          <p:cNvSpPr/>
          <p:nvPr/>
        </p:nvSpPr>
        <p:spPr>
          <a:xfrm>
            <a:off x="4772025" y="4357688"/>
            <a:ext cx="1317324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혁신과 규제의 균형점 모색</a:t>
            </a:r>
            <a:endParaRPr lang="en-US" sz="900" dirty="0"/>
          </a:p>
        </p:txBody>
      </p:sp>
      <p:pic>
        <p:nvPicPr>
          <p:cNvPr id="51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8875" y="4814888"/>
            <a:ext cx="4286250" cy="1428750"/>
          </a:xfrm>
          <a:prstGeom prst="rect">
            <a:avLst/>
          </a:prstGeom>
        </p:spPr>
      </p:pic>
      <p:sp>
        <p:nvSpPr>
          <p:cNvPr id="52" name="Text 41"/>
          <p:cNvSpPr/>
          <p:nvPr/>
        </p:nvSpPr>
        <p:spPr>
          <a:xfrm>
            <a:off x="8907168" y="6129338"/>
            <a:ext cx="13682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</a:t>
            </a:r>
            <a:endParaRPr lang="en-US" sz="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577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614363"/>
          </a:xfrm>
          <a:prstGeom prst="rect">
            <a:avLst/>
          </a:prstGeom>
          <a:solidFill>
            <a:srgbClr val="00336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0" y="0"/>
            <a:ext cx="9144000" cy="614363"/>
          </a:xfrm>
          <a:prstGeom prst="rect">
            <a:avLst/>
          </a:prstGeom>
          <a:noFill/>
          <a:ln/>
        </p:spPr>
        <p:txBody>
          <a:bodyPr wrap="square" lIns="204089" tIns="136017" rIns="204089" bIns="136017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은행 시스템에 미치는 영향</a:t>
            </a:r>
            <a:endParaRPr lang="en-US" sz="2025" dirty="0"/>
          </a:p>
        </p:txBody>
      </p:sp>
      <p:sp>
        <p:nvSpPr>
          <p:cNvPr id="5" name="Text 2"/>
          <p:cNvSpPr/>
          <p:nvPr/>
        </p:nvSpPr>
        <p:spPr>
          <a:xfrm>
            <a:off x="171450" y="785813"/>
            <a:ext cx="424338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머니 무브(Money Move) 가능성</a:t>
            </a:r>
            <a:endParaRPr lang="en-US" sz="1350" dirty="0"/>
          </a:p>
        </p:txBody>
      </p:sp>
      <p:sp>
        <p:nvSpPr>
          <p:cNvPr id="6" name="Shape 3"/>
          <p:cNvSpPr/>
          <p:nvPr/>
        </p:nvSpPr>
        <p:spPr>
          <a:xfrm>
            <a:off x="171450" y="1157288"/>
            <a:ext cx="4171950" cy="542925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75" y="1271588"/>
            <a:ext cx="114300" cy="1143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28625" y="1243013"/>
            <a:ext cx="76181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자금 이동 위험</a:t>
            </a:r>
            <a:endParaRPr lang="en-US" sz="900" dirty="0"/>
          </a:p>
        </p:txBody>
      </p:sp>
      <p:sp>
        <p:nvSpPr>
          <p:cNvPr id="9" name="Text 5"/>
          <p:cNvSpPr/>
          <p:nvPr/>
        </p:nvSpPr>
        <p:spPr>
          <a:xfrm>
            <a:off x="257175" y="1443038"/>
            <a:ext cx="40719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스테이블 코인이 높은 이자율 제공 시 은행 예금에서 자금 이탈 가능성</a:t>
            </a:r>
            <a:endParaRPr lang="en-US" sz="900" dirty="0"/>
          </a:p>
        </p:txBody>
      </p:sp>
      <p:sp>
        <p:nvSpPr>
          <p:cNvPr id="10" name="Shape 6"/>
          <p:cNvSpPr/>
          <p:nvPr/>
        </p:nvSpPr>
        <p:spPr>
          <a:xfrm>
            <a:off x="171450" y="1785938"/>
            <a:ext cx="4171950" cy="542925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75" y="1900238"/>
            <a:ext cx="114300" cy="11430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28625" y="1871663"/>
            <a:ext cx="121217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전통적 은행 역할 재정의</a:t>
            </a:r>
            <a:endParaRPr lang="en-US" sz="900" dirty="0"/>
          </a:p>
        </p:txBody>
      </p:sp>
      <p:sp>
        <p:nvSpPr>
          <p:cNvPr id="13" name="Text 8"/>
          <p:cNvSpPr/>
          <p:nvPr/>
        </p:nvSpPr>
        <p:spPr>
          <a:xfrm>
            <a:off x="257175" y="2071688"/>
            <a:ext cx="40719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기존 은행의 중개 역할 축소 및 디지털 자산 기반 금융 서비스로의 전환</a:t>
            </a:r>
            <a:endParaRPr lang="en-US" sz="900" dirty="0"/>
          </a:p>
        </p:txBody>
      </p:sp>
      <p:sp>
        <p:nvSpPr>
          <p:cNvPr id="14" name="Text 9"/>
          <p:cNvSpPr/>
          <p:nvPr/>
        </p:nvSpPr>
        <p:spPr>
          <a:xfrm>
            <a:off x="171450" y="2443163"/>
            <a:ext cx="424338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경쟁 및 협력 관계</a:t>
            </a:r>
            <a:endParaRPr lang="en-US" sz="135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450" y="2871788"/>
            <a:ext cx="114300" cy="11430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71475" y="2814638"/>
            <a:ext cx="3134237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스테이블 코인은 여수신, 외환, 지급결제 등 은행 사업 영역에 영향</a:t>
            </a:r>
            <a:endParaRPr lang="en-US" sz="90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450" y="3157538"/>
            <a:ext cx="114300" cy="11430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371475" y="3100388"/>
            <a:ext cx="3207851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일부 은행은 스테이블 코인 발행 컨소시엄 참여 및 기술 기업과 협력</a:t>
            </a:r>
            <a:endParaRPr lang="en-US" sz="900" dirty="0"/>
          </a:p>
        </p:txBody>
      </p:sp>
      <p:sp>
        <p:nvSpPr>
          <p:cNvPr id="19" name="Text 12"/>
          <p:cNvSpPr/>
          <p:nvPr/>
        </p:nvSpPr>
        <p:spPr>
          <a:xfrm>
            <a:off x="4572000" y="785813"/>
            <a:ext cx="447198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국내 은행들의 대응 전략</a:t>
            </a:r>
            <a:endParaRPr lang="en-US" sz="1350" dirty="0"/>
          </a:p>
        </p:txBody>
      </p:sp>
      <p:sp>
        <p:nvSpPr>
          <p:cNvPr id="20" name="Text 13"/>
          <p:cNvSpPr/>
          <p:nvPr/>
        </p:nvSpPr>
        <p:spPr>
          <a:xfrm>
            <a:off x="4686300" y="1157288"/>
            <a:ext cx="21002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KB국민은행</a:t>
            </a:r>
            <a:endParaRPr lang="en-US" sz="900" dirty="0"/>
          </a:p>
        </p:txBody>
      </p:sp>
      <p:sp>
        <p:nvSpPr>
          <p:cNvPr id="21" name="Text 14"/>
          <p:cNvSpPr/>
          <p:nvPr/>
        </p:nvSpPr>
        <p:spPr>
          <a:xfrm>
            <a:off x="4686300" y="1328738"/>
            <a:ext cx="21002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AI·디지털 전환(DT) 추진부 담당</a:t>
            </a:r>
            <a:endParaRPr lang="en-US" sz="900" dirty="0"/>
          </a:p>
        </p:txBody>
      </p:sp>
      <p:sp>
        <p:nvSpPr>
          <p:cNvPr id="22" name="Text 15"/>
          <p:cNvSpPr/>
          <p:nvPr/>
        </p:nvSpPr>
        <p:spPr>
          <a:xfrm>
            <a:off x="6943725" y="1157288"/>
            <a:ext cx="21002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신한은행</a:t>
            </a:r>
            <a:endParaRPr lang="en-US" sz="900" dirty="0"/>
          </a:p>
        </p:txBody>
      </p:sp>
      <p:sp>
        <p:nvSpPr>
          <p:cNvPr id="23" name="Text 16"/>
          <p:cNvSpPr/>
          <p:nvPr/>
        </p:nvSpPr>
        <p:spPr>
          <a:xfrm>
            <a:off x="6943725" y="1328738"/>
            <a:ext cx="21002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디지털솔루션부 내 가상자산 전담팀</a:t>
            </a:r>
            <a:endParaRPr lang="en-US" sz="900" dirty="0"/>
          </a:p>
        </p:txBody>
      </p:sp>
      <p:sp>
        <p:nvSpPr>
          <p:cNvPr id="24" name="Text 17"/>
          <p:cNvSpPr/>
          <p:nvPr/>
        </p:nvSpPr>
        <p:spPr>
          <a:xfrm>
            <a:off x="4686300" y="1643063"/>
            <a:ext cx="21002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하나은행</a:t>
            </a:r>
            <a:endParaRPr lang="en-US" sz="900" dirty="0"/>
          </a:p>
        </p:txBody>
      </p:sp>
      <p:sp>
        <p:nvSpPr>
          <p:cNvPr id="25" name="Text 18"/>
          <p:cNvSpPr/>
          <p:nvPr/>
        </p:nvSpPr>
        <p:spPr>
          <a:xfrm>
            <a:off x="4686300" y="1814513"/>
            <a:ext cx="21002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디지털전략사업부 중심 업무 전담</a:t>
            </a:r>
            <a:endParaRPr lang="en-US" sz="900" dirty="0"/>
          </a:p>
        </p:txBody>
      </p:sp>
      <p:sp>
        <p:nvSpPr>
          <p:cNvPr id="26" name="Text 19"/>
          <p:cNvSpPr/>
          <p:nvPr/>
        </p:nvSpPr>
        <p:spPr>
          <a:xfrm>
            <a:off x="6943725" y="1643063"/>
            <a:ext cx="21002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기업은행</a:t>
            </a:r>
            <a:endParaRPr lang="en-US" sz="900" dirty="0"/>
          </a:p>
        </p:txBody>
      </p:sp>
      <p:sp>
        <p:nvSpPr>
          <p:cNvPr id="27" name="Text 20"/>
          <p:cNvSpPr/>
          <p:nvPr/>
        </p:nvSpPr>
        <p:spPr>
          <a:xfrm>
            <a:off x="6943725" y="1814513"/>
            <a:ext cx="210026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스테이블 코인 테스크포스(TF) 구성</a:t>
            </a:r>
            <a:endParaRPr lang="en-US" sz="900" dirty="0"/>
          </a:p>
        </p:txBody>
      </p:sp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2157413"/>
            <a:ext cx="4400550" cy="1571625"/>
          </a:xfrm>
          <a:prstGeom prst="rect">
            <a:avLst/>
          </a:prstGeom>
        </p:spPr>
      </p:pic>
      <p:pic>
        <p:nvPicPr>
          <p:cNvPr id="29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8875" y="3843338"/>
            <a:ext cx="4286250" cy="1143000"/>
          </a:xfrm>
          <a:prstGeom prst="rect">
            <a:avLst/>
          </a:prstGeom>
        </p:spPr>
      </p:pic>
      <p:sp>
        <p:nvSpPr>
          <p:cNvPr id="30" name="Text 21"/>
          <p:cNvSpPr/>
          <p:nvPr/>
        </p:nvSpPr>
        <p:spPr>
          <a:xfrm>
            <a:off x="8907168" y="4872038"/>
            <a:ext cx="13682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</a:t>
            </a:r>
            <a:endParaRPr lang="en-US" sz="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4351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614363"/>
          </a:xfrm>
          <a:prstGeom prst="rect">
            <a:avLst/>
          </a:prstGeom>
          <a:solidFill>
            <a:srgbClr val="00336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0" y="0"/>
            <a:ext cx="9144000" cy="614363"/>
          </a:xfrm>
          <a:prstGeom prst="rect">
            <a:avLst/>
          </a:prstGeom>
          <a:noFill/>
          <a:ln/>
        </p:spPr>
        <p:txBody>
          <a:bodyPr wrap="square" lIns="204089" tIns="136017" rIns="204089" bIns="136017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거시 경제에 미치는 영향</a:t>
            </a:r>
            <a:endParaRPr lang="en-US" sz="2025" dirty="0"/>
          </a:p>
        </p:txBody>
      </p:sp>
      <p:sp>
        <p:nvSpPr>
          <p:cNvPr id="5" name="Shape 2"/>
          <p:cNvSpPr/>
          <p:nvPr/>
        </p:nvSpPr>
        <p:spPr>
          <a:xfrm>
            <a:off x="171450" y="785813"/>
            <a:ext cx="2085975" cy="11430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928688"/>
            <a:ext cx="128588" cy="1143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71488" y="900113"/>
            <a:ext cx="100185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통화 정책 및 유동성</a:t>
            </a:r>
            <a:endParaRPr lang="en-US" sz="900" dirty="0"/>
          </a:p>
        </p:txBody>
      </p:sp>
      <p:sp>
        <p:nvSpPr>
          <p:cNvPr id="8" name="Text 4"/>
          <p:cNvSpPr/>
          <p:nvPr/>
        </p:nvSpPr>
        <p:spPr>
          <a:xfrm>
            <a:off x="285750" y="1128713"/>
            <a:ext cx="19288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스테이블 코인 발행 증가는 시중 유동성 증가 및 인플레이션에 영향</a:t>
            </a:r>
            <a:endParaRPr lang="en-US" sz="900" dirty="0"/>
          </a:p>
        </p:txBody>
      </p:sp>
      <p:sp>
        <p:nvSpPr>
          <p:cNvPr id="9" name="Text 5"/>
          <p:cNvSpPr/>
          <p:nvPr/>
        </p:nvSpPr>
        <p:spPr>
          <a:xfrm>
            <a:off x="285750" y="1471613"/>
            <a:ext cx="19288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중앙은행의 통화 정책 수행에 미치는 영향이 큼</a:t>
            </a:r>
            <a:endParaRPr lang="en-US" sz="900" dirty="0"/>
          </a:p>
        </p:txBody>
      </p:sp>
      <p:sp>
        <p:nvSpPr>
          <p:cNvPr id="10" name="Shape 6"/>
          <p:cNvSpPr/>
          <p:nvPr/>
        </p:nvSpPr>
        <p:spPr>
          <a:xfrm>
            <a:off x="2371725" y="785813"/>
            <a:ext cx="2085975" cy="11430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6025" y="928688"/>
            <a:ext cx="114300" cy="11430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2657475" y="900113"/>
            <a:ext cx="113672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외환 시장 및 통계 집계</a:t>
            </a:r>
            <a:endParaRPr lang="en-US" sz="900" dirty="0"/>
          </a:p>
        </p:txBody>
      </p:sp>
      <p:sp>
        <p:nvSpPr>
          <p:cNvPr id="13" name="Text 8"/>
          <p:cNvSpPr/>
          <p:nvPr/>
        </p:nvSpPr>
        <p:spPr>
          <a:xfrm>
            <a:off x="2486025" y="1128713"/>
            <a:ext cx="19288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스테이블 코인 무역 거래 증가로 외환 관리와 통계 집계 어려움</a:t>
            </a:r>
            <a:endParaRPr lang="en-US" sz="900" dirty="0"/>
          </a:p>
        </p:txBody>
      </p:sp>
      <p:sp>
        <p:nvSpPr>
          <p:cNvPr id="14" name="Text 9"/>
          <p:cNvSpPr/>
          <p:nvPr/>
        </p:nvSpPr>
        <p:spPr>
          <a:xfrm>
            <a:off x="2486025" y="1471613"/>
            <a:ext cx="19288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국제수지 등 경제 지표 정확성 저하 가능성</a:t>
            </a:r>
            <a:endParaRPr lang="en-US" sz="900" dirty="0"/>
          </a:p>
        </p:txBody>
      </p:sp>
      <p:sp>
        <p:nvSpPr>
          <p:cNvPr id="15" name="Shape 10"/>
          <p:cNvSpPr/>
          <p:nvPr/>
        </p:nvSpPr>
        <p:spPr>
          <a:xfrm>
            <a:off x="171450" y="2043113"/>
            <a:ext cx="2085975" cy="11430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2185988"/>
            <a:ext cx="71438" cy="11430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414338" y="2157413"/>
            <a:ext cx="76181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달러 패권 유지</a:t>
            </a:r>
            <a:endParaRPr lang="en-US" sz="900" dirty="0"/>
          </a:p>
        </p:txBody>
      </p:sp>
      <p:sp>
        <p:nvSpPr>
          <p:cNvPr id="18" name="Text 12"/>
          <p:cNvSpPr/>
          <p:nvPr/>
        </p:nvSpPr>
        <p:spPr>
          <a:xfrm>
            <a:off x="285750" y="2386013"/>
            <a:ext cx="19288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대부분의 스테이블 코인이 미국 달러에 고정</a:t>
            </a:r>
            <a:endParaRPr lang="en-US" sz="900" dirty="0"/>
          </a:p>
        </p:txBody>
      </p:sp>
      <p:sp>
        <p:nvSpPr>
          <p:cNvPr id="19" name="Text 13"/>
          <p:cNvSpPr/>
          <p:nvPr/>
        </p:nvSpPr>
        <p:spPr>
          <a:xfrm>
            <a:off x="285750" y="2728913"/>
            <a:ext cx="19288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미국 국채를 담보로 삼아 달러의 영향력 강화</a:t>
            </a:r>
            <a:endParaRPr lang="en-US" sz="900" dirty="0"/>
          </a:p>
        </p:txBody>
      </p:sp>
      <p:sp>
        <p:nvSpPr>
          <p:cNvPr id="20" name="Shape 14"/>
          <p:cNvSpPr/>
          <p:nvPr/>
        </p:nvSpPr>
        <p:spPr>
          <a:xfrm>
            <a:off x="2371725" y="2043113"/>
            <a:ext cx="2085975" cy="11430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6025" y="2185988"/>
            <a:ext cx="114300" cy="11430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2657475" y="2157413"/>
            <a:ext cx="62694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금융 안정성</a:t>
            </a:r>
            <a:endParaRPr lang="en-US" sz="900" dirty="0"/>
          </a:p>
        </p:txBody>
      </p:sp>
      <p:sp>
        <p:nvSpPr>
          <p:cNvPr id="23" name="Text 16"/>
          <p:cNvSpPr/>
          <p:nvPr/>
        </p:nvSpPr>
        <p:spPr>
          <a:xfrm>
            <a:off x="2486025" y="2386013"/>
            <a:ext cx="192881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지급 불능 사태 발생 시 가상자산 시장 유동성 위기 가능성</a:t>
            </a:r>
            <a:endParaRPr lang="en-US" sz="900" dirty="0"/>
          </a:p>
        </p:txBody>
      </p:sp>
      <p:sp>
        <p:nvSpPr>
          <p:cNvPr id="24" name="Text 17"/>
          <p:cNvSpPr/>
          <p:nvPr/>
        </p:nvSpPr>
        <p:spPr>
          <a:xfrm>
            <a:off x="2486025" y="2728913"/>
            <a:ext cx="192881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금융 시스템 전반의 안정성 위협 요소</a:t>
            </a:r>
            <a:endParaRPr lang="en-US" sz="900" dirty="0"/>
          </a:p>
        </p:txBody>
      </p:sp>
      <p:sp>
        <p:nvSpPr>
          <p:cNvPr id="25" name="Text 18"/>
          <p:cNvSpPr/>
          <p:nvPr/>
        </p:nvSpPr>
        <p:spPr>
          <a:xfrm>
            <a:off x="4686300" y="785813"/>
            <a:ext cx="435768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스테이블 코인의 경제적 영향 분석</a:t>
            </a:r>
            <a:endParaRPr lang="en-US" sz="1350" dirty="0"/>
          </a:p>
        </p:txBody>
      </p:sp>
      <p:pic>
        <p:nvPicPr>
          <p:cNvPr id="2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6300" y="1185863"/>
            <a:ext cx="4286250" cy="2000250"/>
          </a:xfrm>
          <a:prstGeom prst="rect">
            <a:avLst/>
          </a:prstGeom>
        </p:spPr>
      </p:pic>
      <p:pic>
        <p:nvPicPr>
          <p:cNvPr id="2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86300" y="3414713"/>
            <a:ext cx="114300" cy="114300"/>
          </a:xfrm>
          <a:prstGeom prst="rect">
            <a:avLst/>
          </a:prstGeom>
        </p:spPr>
      </p:pic>
      <p:sp>
        <p:nvSpPr>
          <p:cNvPr id="28" name="Text 19"/>
          <p:cNvSpPr/>
          <p:nvPr/>
        </p:nvSpPr>
        <p:spPr>
          <a:xfrm>
            <a:off x="4886325" y="3357563"/>
            <a:ext cx="195738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한국은행 총재: 스테이블 코인 발행은 통화 발행과 같은 통화량 증대 야기</a:t>
            </a:r>
            <a:endParaRPr lang="en-US" sz="900" dirty="0"/>
          </a:p>
        </p:txBody>
      </p:sp>
      <p:pic>
        <p:nvPicPr>
          <p:cNvPr id="2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6575" y="3414713"/>
            <a:ext cx="114300" cy="114300"/>
          </a:xfrm>
          <a:prstGeom prst="rect">
            <a:avLst/>
          </a:prstGeom>
        </p:spPr>
      </p:pic>
      <p:sp>
        <p:nvSpPr>
          <p:cNvPr id="30" name="Text 20"/>
          <p:cNvSpPr/>
          <p:nvPr/>
        </p:nvSpPr>
        <p:spPr>
          <a:xfrm>
            <a:off x="7086600" y="3357563"/>
            <a:ext cx="195738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미국 정부: 스테이블 코인을 달러 패권 유지의 중요한 수단으로 인식</a:t>
            </a:r>
            <a:endParaRPr lang="en-US" sz="900" dirty="0"/>
          </a:p>
        </p:txBody>
      </p:sp>
      <p:pic>
        <p:nvPicPr>
          <p:cNvPr id="31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86300" y="3900488"/>
            <a:ext cx="3571875" cy="1000125"/>
          </a:xfrm>
          <a:prstGeom prst="rect">
            <a:avLst/>
          </a:prstGeom>
        </p:spPr>
      </p:pic>
      <p:sp>
        <p:nvSpPr>
          <p:cNvPr id="32" name="Text 21"/>
          <p:cNvSpPr/>
          <p:nvPr/>
        </p:nvSpPr>
        <p:spPr>
          <a:xfrm>
            <a:off x="8907168" y="4957763"/>
            <a:ext cx="13682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7</a:t>
            </a:r>
            <a:endParaRPr lang="en-US" sz="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614363"/>
          </a:xfrm>
          <a:prstGeom prst="rect">
            <a:avLst/>
          </a:prstGeom>
          <a:solidFill>
            <a:srgbClr val="00336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0" y="0"/>
            <a:ext cx="9144000" cy="614363"/>
          </a:xfrm>
          <a:prstGeom prst="rect">
            <a:avLst/>
          </a:prstGeom>
          <a:noFill/>
          <a:ln/>
        </p:spPr>
        <p:txBody>
          <a:bodyPr wrap="square" lIns="204089" tIns="136017" rIns="204089" bIns="136017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데이터 분석 및 전망</a:t>
            </a:r>
            <a:endParaRPr lang="en-US" sz="2025" dirty="0"/>
          </a:p>
        </p:txBody>
      </p:sp>
      <p:sp>
        <p:nvSpPr>
          <p:cNvPr id="5" name="Text 2"/>
          <p:cNvSpPr/>
          <p:nvPr/>
        </p:nvSpPr>
        <p:spPr>
          <a:xfrm>
            <a:off x="171450" y="785813"/>
            <a:ext cx="435768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스테이블 코인 시장 데이터</a:t>
            </a:r>
            <a:endParaRPr lang="en-US" sz="13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" y="1157288"/>
            <a:ext cx="4286250" cy="2143125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171450" y="3443288"/>
            <a:ext cx="4286250" cy="62865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Text 4"/>
          <p:cNvSpPr/>
          <p:nvPr/>
        </p:nvSpPr>
        <p:spPr>
          <a:xfrm>
            <a:off x="285750" y="3557588"/>
            <a:ext cx="412908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주요 스테이블 코인 시장 점유율 (2025년 6월)</a:t>
            </a:r>
            <a:endParaRPr lang="en-US" sz="900" dirty="0"/>
          </a:p>
        </p:txBody>
      </p:sp>
      <p:sp>
        <p:nvSpPr>
          <p:cNvPr id="9" name="Text 5"/>
          <p:cNvSpPr/>
          <p:nvPr/>
        </p:nvSpPr>
        <p:spPr>
          <a:xfrm>
            <a:off x="285750" y="3786188"/>
            <a:ext cx="64740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USDT: 55%</a:t>
            </a:r>
            <a:endParaRPr lang="en-US" sz="900" dirty="0"/>
          </a:p>
        </p:txBody>
      </p:sp>
      <p:sp>
        <p:nvSpPr>
          <p:cNvPr id="10" name="Text 6"/>
          <p:cNvSpPr/>
          <p:nvPr/>
        </p:nvSpPr>
        <p:spPr>
          <a:xfrm>
            <a:off x="1242733" y="3786188"/>
            <a:ext cx="6595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USDC: 30%</a:t>
            </a:r>
            <a:endParaRPr lang="en-US" sz="900" dirty="0"/>
          </a:p>
        </p:txBody>
      </p:sp>
      <p:sp>
        <p:nvSpPr>
          <p:cNvPr id="11" name="Text 7"/>
          <p:cNvSpPr/>
          <p:nvPr/>
        </p:nvSpPr>
        <p:spPr>
          <a:xfrm>
            <a:off x="2211828" y="3786188"/>
            <a:ext cx="59619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BUSD: 8%</a:t>
            </a:r>
            <a:endParaRPr lang="en-US" sz="900" dirty="0"/>
          </a:p>
        </p:txBody>
      </p:sp>
      <p:sp>
        <p:nvSpPr>
          <p:cNvPr id="12" name="Text 8"/>
          <p:cNvSpPr/>
          <p:nvPr/>
        </p:nvSpPr>
        <p:spPr>
          <a:xfrm>
            <a:off x="3117605" y="3786188"/>
            <a:ext cx="48510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DAI: 5%</a:t>
            </a:r>
            <a:endParaRPr lang="en-US" sz="900" dirty="0"/>
          </a:p>
        </p:txBody>
      </p:sp>
      <p:sp>
        <p:nvSpPr>
          <p:cNvPr id="13" name="Text 9"/>
          <p:cNvSpPr/>
          <p:nvPr/>
        </p:nvSpPr>
        <p:spPr>
          <a:xfrm>
            <a:off x="3912291" y="3786188"/>
            <a:ext cx="50246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기타: 2%</a:t>
            </a:r>
            <a:endParaRPr lang="en-US" sz="900" dirty="0"/>
          </a:p>
        </p:txBody>
      </p:sp>
      <p:sp>
        <p:nvSpPr>
          <p:cNvPr id="14" name="Text 10"/>
          <p:cNvSpPr/>
          <p:nvPr/>
        </p:nvSpPr>
        <p:spPr>
          <a:xfrm>
            <a:off x="4686300" y="785813"/>
            <a:ext cx="435768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규제 효과 및 전망</a:t>
            </a:r>
            <a:endParaRPr lang="en-US" sz="13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6300" y="1214438"/>
            <a:ext cx="114300" cy="11430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4886325" y="1157288"/>
            <a:ext cx="227743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규제 명확화로 인한 기관 투자자 유입 증가 예상</a:t>
            </a:r>
            <a:endParaRPr lang="en-US" sz="90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6300" y="1500188"/>
            <a:ext cx="114300" cy="11430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4886325" y="1443038"/>
            <a:ext cx="272776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은행 등 전통 금융기관의 스테이블 코인 시장 진출 가속화</a:t>
            </a:r>
            <a:endParaRPr lang="en-US" sz="900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6300" y="1785938"/>
            <a:ext cx="114300" cy="114300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4886325" y="1728788"/>
            <a:ext cx="203742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국제 송금 및 결제 시장에서의 활용도 증가</a:t>
            </a:r>
            <a:endParaRPr lang="en-US" sz="900" dirty="0"/>
          </a:p>
        </p:txBody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6300" y="2071688"/>
            <a:ext cx="114300" cy="114300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4886325" y="2014538"/>
            <a:ext cx="275338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중앙은행 디지털 화폐(CBDC)와의 공존 및 경쟁 구도 형성</a:t>
            </a:r>
            <a:endParaRPr lang="en-US" sz="900" dirty="0"/>
          </a:p>
        </p:txBody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6300" y="2328863"/>
            <a:ext cx="4286250" cy="2143125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8907168" y="4857750"/>
            <a:ext cx="13682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8</a:t>
            </a:r>
            <a:endParaRPr lang="en-US" sz="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85787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614363"/>
          </a:xfrm>
          <a:prstGeom prst="rect">
            <a:avLst/>
          </a:prstGeom>
          <a:solidFill>
            <a:srgbClr val="003366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0" y="0"/>
            <a:ext cx="9144000" cy="614363"/>
          </a:xfrm>
          <a:prstGeom prst="rect">
            <a:avLst/>
          </a:prstGeom>
          <a:noFill/>
          <a:ln/>
        </p:spPr>
        <p:txBody>
          <a:bodyPr wrap="square" lIns="204089" tIns="136017" rIns="204089" bIns="136017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결론 및 시사점</a:t>
            </a:r>
            <a:endParaRPr lang="en-US" sz="2025" dirty="0"/>
          </a:p>
        </p:txBody>
      </p:sp>
      <p:sp>
        <p:nvSpPr>
          <p:cNvPr id="5" name="Text 2"/>
          <p:cNvSpPr/>
          <p:nvPr/>
        </p:nvSpPr>
        <p:spPr>
          <a:xfrm>
            <a:off x="171450" y="785813"/>
            <a:ext cx="430053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주요 발견 요약</a:t>
            </a:r>
            <a:endParaRPr lang="en-US" sz="1350" dirty="0"/>
          </a:p>
        </p:txBody>
      </p:sp>
      <p:sp>
        <p:nvSpPr>
          <p:cNvPr id="6" name="Shape 3"/>
          <p:cNvSpPr/>
          <p:nvPr/>
        </p:nvSpPr>
        <p:spPr>
          <a:xfrm>
            <a:off x="171450" y="1157288"/>
            <a:ext cx="4229100" cy="1014413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" name="Shape 4"/>
          <p:cNvSpPr/>
          <p:nvPr/>
        </p:nvSpPr>
        <p:spPr>
          <a:xfrm>
            <a:off x="171450" y="1157288"/>
            <a:ext cx="28575" cy="1014413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Text 5"/>
          <p:cNvSpPr/>
          <p:nvPr/>
        </p:nvSpPr>
        <p:spPr>
          <a:xfrm>
            <a:off x="285750" y="1271588"/>
            <a:ext cx="407193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법 제정 동향</a:t>
            </a:r>
            <a:endParaRPr lang="en-US" sz="1125" dirty="0"/>
          </a:p>
        </p:txBody>
      </p:sp>
      <p:sp>
        <p:nvSpPr>
          <p:cNvPr id="9" name="Text 6"/>
          <p:cNvSpPr/>
          <p:nvPr/>
        </p:nvSpPr>
        <p:spPr>
          <a:xfrm>
            <a:off x="285750" y="1543050"/>
            <a:ext cx="407193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GENIUS 법안과 STABLE 법안은 스테이블 코인의 안정성, 투명성, 소비자 보호를 강화하는 데 중점</a:t>
            </a:r>
            <a:endParaRPr lang="en-US" sz="900" dirty="0"/>
          </a:p>
        </p:txBody>
      </p:sp>
      <p:sp>
        <p:nvSpPr>
          <p:cNvPr id="10" name="Text 7"/>
          <p:cNvSpPr/>
          <p:nvPr/>
        </p:nvSpPr>
        <p:spPr>
          <a:xfrm>
            <a:off x="285750" y="1885950"/>
            <a:ext cx="40719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미국의 달러 디지털 패권 유지 전략과 맞닿아 있음</a:t>
            </a:r>
            <a:endParaRPr lang="en-US" sz="900" dirty="0"/>
          </a:p>
        </p:txBody>
      </p:sp>
      <p:sp>
        <p:nvSpPr>
          <p:cNvPr id="11" name="Shape 8"/>
          <p:cNvSpPr/>
          <p:nvPr/>
        </p:nvSpPr>
        <p:spPr>
          <a:xfrm>
            <a:off x="171450" y="2314575"/>
            <a:ext cx="4229100" cy="842963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2" name="Shape 9"/>
          <p:cNvSpPr/>
          <p:nvPr/>
        </p:nvSpPr>
        <p:spPr>
          <a:xfrm>
            <a:off x="171450" y="2314575"/>
            <a:ext cx="28575" cy="842963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3" name="Text 10"/>
          <p:cNvSpPr/>
          <p:nvPr/>
        </p:nvSpPr>
        <p:spPr>
          <a:xfrm>
            <a:off x="285750" y="2428875"/>
            <a:ext cx="407193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은행 시스템 영향</a:t>
            </a:r>
            <a:endParaRPr lang="en-US" sz="1125" dirty="0"/>
          </a:p>
        </p:txBody>
      </p:sp>
      <p:sp>
        <p:nvSpPr>
          <p:cNvPr id="14" name="Text 11"/>
          <p:cNvSpPr/>
          <p:nvPr/>
        </p:nvSpPr>
        <p:spPr>
          <a:xfrm>
            <a:off x="285750" y="2700338"/>
            <a:ext cx="40719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머니 무브 가능성으로 은행의 사업 영역에 영향</a:t>
            </a:r>
            <a:endParaRPr lang="en-US" sz="900" dirty="0"/>
          </a:p>
        </p:txBody>
      </p:sp>
      <p:sp>
        <p:nvSpPr>
          <p:cNvPr id="15" name="Text 12"/>
          <p:cNvSpPr/>
          <p:nvPr/>
        </p:nvSpPr>
        <p:spPr>
          <a:xfrm>
            <a:off x="285750" y="2871788"/>
            <a:ext cx="40719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국내외 은행들은 대응 전략 마련 및 새로운 사업 기회 모색 중</a:t>
            </a:r>
            <a:endParaRPr lang="en-US" sz="900" dirty="0"/>
          </a:p>
        </p:txBody>
      </p:sp>
      <p:sp>
        <p:nvSpPr>
          <p:cNvPr id="16" name="Shape 13"/>
          <p:cNvSpPr/>
          <p:nvPr/>
        </p:nvSpPr>
        <p:spPr>
          <a:xfrm>
            <a:off x="171450" y="3300413"/>
            <a:ext cx="4229100" cy="842963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7" name="Shape 14"/>
          <p:cNvSpPr/>
          <p:nvPr/>
        </p:nvSpPr>
        <p:spPr>
          <a:xfrm>
            <a:off x="171450" y="3300413"/>
            <a:ext cx="28575" cy="842963"/>
          </a:xfrm>
          <a:prstGeom prst="rect">
            <a:avLst/>
          </a:prstGeom>
          <a:solidFill>
            <a:srgbClr val="0099CC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8" name="Text 15"/>
          <p:cNvSpPr/>
          <p:nvPr/>
        </p:nvSpPr>
        <p:spPr>
          <a:xfrm>
            <a:off x="285750" y="3414713"/>
            <a:ext cx="4071938" cy="2143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거시 경제 영향</a:t>
            </a:r>
            <a:endParaRPr lang="en-US" sz="1125" dirty="0"/>
          </a:p>
        </p:txBody>
      </p:sp>
      <p:sp>
        <p:nvSpPr>
          <p:cNvPr id="19" name="Text 16"/>
          <p:cNvSpPr/>
          <p:nvPr/>
        </p:nvSpPr>
        <p:spPr>
          <a:xfrm>
            <a:off x="285750" y="3686175"/>
            <a:ext cx="40719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통화량 증대, 인플레이션, 외환 시장, 통계 집계에 영향</a:t>
            </a:r>
            <a:endParaRPr lang="en-US" sz="900" dirty="0"/>
          </a:p>
        </p:txBody>
      </p:sp>
      <p:sp>
        <p:nvSpPr>
          <p:cNvPr id="20" name="Text 17"/>
          <p:cNvSpPr/>
          <p:nvPr/>
        </p:nvSpPr>
        <p:spPr>
          <a:xfrm>
            <a:off x="285750" y="3857625"/>
            <a:ext cx="40719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달러의 국제적 위상 강화 및 금융 혁신 촉진 가능성</a:t>
            </a:r>
            <a:endParaRPr lang="en-US" sz="900" dirty="0"/>
          </a:p>
        </p:txBody>
      </p:sp>
      <p:sp>
        <p:nvSpPr>
          <p:cNvPr id="21" name="Text 18"/>
          <p:cNvSpPr/>
          <p:nvPr/>
        </p:nvSpPr>
        <p:spPr>
          <a:xfrm>
            <a:off x="4743450" y="785813"/>
            <a:ext cx="4300538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99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향후 전망 및 시사점</a:t>
            </a:r>
            <a:endParaRPr lang="en-US" sz="1350" dirty="0"/>
          </a:p>
        </p:txBody>
      </p:sp>
      <p:sp>
        <p:nvSpPr>
          <p:cNvPr id="22" name="Shape 19"/>
          <p:cNvSpPr/>
          <p:nvPr/>
        </p:nvSpPr>
        <p:spPr>
          <a:xfrm>
            <a:off x="4743450" y="1157288"/>
            <a:ext cx="4229100" cy="828675"/>
          </a:xfrm>
          <a:prstGeom prst="rect">
            <a:avLst/>
          </a:prstGeom>
          <a:solidFill>
            <a:srgbClr val="F5F5F5"/>
          </a:solidFill>
          <a:ln w="397">
            <a:solidFill>
              <a:srgbClr val="FF9900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Text 20"/>
          <p:cNvSpPr/>
          <p:nvPr/>
        </p:nvSpPr>
        <p:spPr>
          <a:xfrm>
            <a:off x="4857750" y="1271588"/>
            <a:ext cx="40719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규제와 혁신의 균형</a:t>
            </a:r>
            <a:endParaRPr lang="en-US" sz="900" dirty="0"/>
          </a:p>
        </p:txBody>
      </p:sp>
      <p:sp>
        <p:nvSpPr>
          <p:cNvPr id="24" name="Text 21"/>
          <p:cNvSpPr/>
          <p:nvPr/>
        </p:nvSpPr>
        <p:spPr>
          <a:xfrm>
            <a:off x="4857750" y="1500188"/>
            <a:ext cx="40719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스테이블 코인 규제는 혁신과 안정성 사이의 균형점을 찾는 데 주력할 것</a:t>
            </a:r>
            <a:endParaRPr lang="en-US" sz="900" dirty="0"/>
          </a:p>
        </p:txBody>
      </p:sp>
      <p:sp>
        <p:nvSpPr>
          <p:cNvPr id="25" name="Text 22"/>
          <p:cNvSpPr/>
          <p:nvPr/>
        </p:nvSpPr>
        <p:spPr>
          <a:xfrm>
            <a:off x="4857750" y="1671638"/>
            <a:ext cx="40719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규제 당국은 시장 변화를 면밀히 모니터링하고 유연하게 정책 조정 필요</a:t>
            </a:r>
            <a:endParaRPr lang="en-US" sz="900" dirty="0"/>
          </a:p>
        </p:txBody>
      </p:sp>
      <p:sp>
        <p:nvSpPr>
          <p:cNvPr id="26" name="Shape 23"/>
          <p:cNvSpPr/>
          <p:nvPr/>
        </p:nvSpPr>
        <p:spPr>
          <a:xfrm>
            <a:off x="4743450" y="2071688"/>
            <a:ext cx="4229100" cy="828675"/>
          </a:xfrm>
          <a:prstGeom prst="rect">
            <a:avLst/>
          </a:prstGeom>
          <a:solidFill>
            <a:srgbClr val="F5F5F5"/>
          </a:solidFill>
          <a:ln w="397">
            <a:solidFill>
              <a:srgbClr val="FF9900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7" name="Text 24"/>
          <p:cNvSpPr/>
          <p:nvPr/>
        </p:nvSpPr>
        <p:spPr>
          <a:xfrm>
            <a:off x="4857750" y="2185988"/>
            <a:ext cx="40719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금융 시스템의 변화</a:t>
            </a:r>
            <a:endParaRPr lang="en-US" sz="900" dirty="0"/>
          </a:p>
        </p:txBody>
      </p:sp>
      <p:sp>
        <p:nvSpPr>
          <p:cNvPr id="28" name="Text 25"/>
          <p:cNvSpPr/>
          <p:nvPr/>
        </p:nvSpPr>
        <p:spPr>
          <a:xfrm>
            <a:off x="4857750" y="2414588"/>
            <a:ext cx="40719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스테이블 코인이 금융 시스템의 중요한 한 축으로 자리매김</a:t>
            </a:r>
            <a:endParaRPr lang="en-US" sz="900" dirty="0"/>
          </a:p>
        </p:txBody>
      </p:sp>
      <p:sp>
        <p:nvSpPr>
          <p:cNvPr id="29" name="Text 26"/>
          <p:cNvSpPr/>
          <p:nvPr/>
        </p:nvSpPr>
        <p:spPr>
          <a:xfrm>
            <a:off x="4857750" y="2586038"/>
            <a:ext cx="40719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관련 법규와 정책은 지속적으로 발전하고 진화할 것</a:t>
            </a:r>
            <a:endParaRPr lang="en-US" sz="900" dirty="0"/>
          </a:p>
        </p:txBody>
      </p:sp>
      <p:sp>
        <p:nvSpPr>
          <p:cNvPr id="30" name="Shape 27"/>
          <p:cNvSpPr/>
          <p:nvPr/>
        </p:nvSpPr>
        <p:spPr>
          <a:xfrm>
            <a:off x="4743450" y="2986088"/>
            <a:ext cx="4229100" cy="828675"/>
          </a:xfrm>
          <a:prstGeom prst="rect">
            <a:avLst/>
          </a:prstGeom>
          <a:solidFill>
            <a:srgbClr val="F5F5F5"/>
          </a:solidFill>
          <a:ln w="397">
            <a:solidFill>
              <a:srgbClr val="FF9900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1" name="Text 28"/>
          <p:cNvSpPr/>
          <p:nvPr/>
        </p:nvSpPr>
        <p:spPr>
          <a:xfrm>
            <a:off x="4857750" y="3100388"/>
            <a:ext cx="40719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기대 효과</a:t>
            </a:r>
            <a:endParaRPr lang="en-US" sz="900" dirty="0"/>
          </a:p>
        </p:txBody>
      </p:sp>
      <p:sp>
        <p:nvSpPr>
          <p:cNvPr id="32" name="Text 29"/>
          <p:cNvSpPr/>
          <p:nvPr/>
        </p:nvSpPr>
        <p:spPr>
          <a:xfrm>
            <a:off x="4857750" y="3328988"/>
            <a:ext cx="40719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스테이블 코인 시장의 건전한 성장</a:t>
            </a:r>
            <a:endParaRPr lang="en-US" sz="900" dirty="0"/>
          </a:p>
        </p:txBody>
      </p:sp>
      <p:sp>
        <p:nvSpPr>
          <p:cNvPr id="33" name="Text 30"/>
          <p:cNvSpPr/>
          <p:nvPr/>
        </p:nvSpPr>
        <p:spPr>
          <a:xfrm>
            <a:off x="4857750" y="3500438"/>
            <a:ext cx="40719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글로벌 금융 시스템의 안정성 및 효율성 증진에 기여</a:t>
            </a:r>
            <a:endParaRPr lang="en-US" sz="900" dirty="0"/>
          </a:p>
        </p:txBody>
      </p:sp>
      <p:pic>
        <p:nvPicPr>
          <p:cNvPr id="3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875" y="4400550"/>
            <a:ext cx="4286250" cy="1285875"/>
          </a:xfrm>
          <a:prstGeom prst="rect">
            <a:avLst/>
          </a:prstGeom>
        </p:spPr>
      </p:pic>
      <p:sp>
        <p:nvSpPr>
          <p:cNvPr id="35" name="Text 31"/>
          <p:cNvSpPr/>
          <p:nvPr/>
        </p:nvSpPr>
        <p:spPr>
          <a:xfrm>
            <a:off x="8907168" y="5572125"/>
            <a:ext cx="13682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33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9</a:t>
            </a:r>
            <a:endParaRPr lang="en-US" sz="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6a63e275-11e5-4a91-8200-a610baa3c7cc}" enabled="0" method="" siteId="{6a63e275-11e5-4a91-8200-a610baa3c7cc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1152</Words>
  <Application>Microsoft Macintosh PowerPoint</Application>
  <PresentationFormat>화면 슬라이드 쇼(16:9)</PresentationFormat>
  <Paragraphs>206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Arial</vt:lpstr>
      <vt:lpstr>Noto Sans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송민철 (MC)/SGP CTO</cp:lastModifiedBy>
  <cp:revision>1</cp:revision>
  <dcterms:created xsi:type="dcterms:W3CDTF">2025-06-19T06:17:54Z</dcterms:created>
  <dcterms:modified xsi:type="dcterms:W3CDTF">2025-06-19T08:02:29Z</dcterms:modified>
</cp:coreProperties>
</file>